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257" r:id="rId3"/>
    <p:sldId id="259" r:id="rId4"/>
    <p:sldId id="258" r:id="rId5"/>
  </p:sldIdLst>
  <p:sldSz cx="10693400" cy="7561263"/>
  <p:notesSz cx="6797675" cy="9926638"/>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FF6D"/>
    <a:srgbClr val="66FFFF"/>
    <a:srgbClr val="FBAFD7"/>
    <a:srgbClr val="FBFE76"/>
    <a:srgbClr val="FF0066"/>
    <a:srgbClr val="D121DF"/>
    <a:srgbClr val="FDDF7E"/>
    <a:srgbClr val="FDFD7F"/>
    <a:srgbClr val="2B11EF"/>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428" y="174"/>
      </p:cViewPr>
      <p:guideLst>
        <p:guide orient="horz" pos="2382"/>
        <p:guide pos="3369"/>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3108" y="-78"/>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541ED206-82A8-42FF-8E42-00712EC15E67}" type="datetimeFigureOut">
              <a:rPr lang="hu-HU" smtClean="0"/>
              <a:pPr/>
              <a:t>2024. 08. 29.</a:t>
            </a:fld>
            <a:endParaRPr lang="hu-HU"/>
          </a:p>
        </p:txBody>
      </p:sp>
      <p:sp>
        <p:nvSpPr>
          <p:cNvPr id="4" name="Élőláb hely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hu-HU"/>
          </a:p>
        </p:txBody>
      </p:sp>
      <p:sp>
        <p:nvSpPr>
          <p:cNvPr id="5" name="Dia számának hely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2F7B843-A085-4224-BD9B-CAEFB82D997C}" type="slidenum">
              <a:rPr lang="hu-HU" smtClean="0"/>
              <a:pPr/>
              <a:t>‹#›</a:t>
            </a:fld>
            <a:endParaRPr lang="hu-HU"/>
          </a:p>
        </p:txBody>
      </p:sp>
    </p:spTree>
    <p:extLst>
      <p:ext uri="{BB962C8B-B14F-4D97-AF65-F5344CB8AC3E}">
        <p14:creationId xmlns:p14="http://schemas.microsoft.com/office/powerpoint/2010/main" val="61881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3C3BBEA-E7F9-4574-8CF3-E4FA5D335D7B}" type="datetimeFigureOut">
              <a:rPr lang="hu-HU" smtClean="0"/>
              <a:t>2024. 08. 29.</a:t>
            </a:fld>
            <a:endParaRPr lang="hu-HU"/>
          </a:p>
        </p:txBody>
      </p:sp>
      <p:sp>
        <p:nvSpPr>
          <p:cNvPr id="4" name="Diakép helye 3"/>
          <p:cNvSpPr>
            <a:spLocks noGrp="1" noRot="1" noChangeAspect="1"/>
          </p:cNvSpPr>
          <p:nvPr>
            <p:ph type="sldImg" idx="2"/>
          </p:nvPr>
        </p:nvSpPr>
        <p:spPr>
          <a:xfrm>
            <a:off x="766763" y="744538"/>
            <a:ext cx="5264150" cy="3722687"/>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BFACA4C5-1BC2-4BB5-BB8D-0C48B76B505B}" type="slidenum">
              <a:rPr lang="hu-HU" smtClean="0"/>
              <a:t>‹#›</a:t>
            </a:fld>
            <a:endParaRPr lang="hu-HU"/>
          </a:p>
        </p:txBody>
      </p:sp>
    </p:spTree>
    <p:extLst>
      <p:ext uri="{BB962C8B-B14F-4D97-AF65-F5344CB8AC3E}">
        <p14:creationId xmlns:p14="http://schemas.microsoft.com/office/powerpoint/2010/main" val="3619317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BFACA4C5-1BC2-4BB5-BB8D-0C48B76B505B}" type="slidenum">
              <a:rPr lang="hu-HU" smtClean="0"/>
              <a:t>4</a:t>
            </a:fld>
            <a:endParaRPr lang="hu-HU"/>
          </a:p>
        </p:txBody>
      </p:sp>
    </p:spTree>
    <p:extLst>
      <p:ext uri="{BB962C8B-B14F-4D97-AF65-F5344CB8AC3E}">
        <p14:creationId xmlns:p14="http://schemas.microsoft.com/office/powerpoint/2010/main" val="4012106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802005" y="2348893"/>
            <a:ext cx="9089391" cy="1620771"/>
          </a:xfrm>
        </p:spPr>
        <p:txBody>
          <a:bodyPr/>
          <a:lstStyle/>
          <a:p>
            <a:r>
              <a:rPr lang="hu-HU" smtClean="0"/>
              <a:t>Mintacím szerkesztése</a:t>
            </a:r>
            <a:endParaRPr lang="hu-HU"/>
          </a:p>
        </p:txBody>
      </p:sp>
      <p:sp>
        <p:nvSpPr>
          <p:cNvPr id="3" name="Alcím 2"/>
          <p:cNvSpPr>
            <a:spLocks noGrp="1"/>
          </p:cNvSpPr>
          <p:nvPr>
            <p:ph type="subTitle" idx="1"/>
          </p:nvPr>
        </p:nvSpPr>
        <p:spPr>
          <a:xfrm>
            <a:off x="1604011" y="4284715"/>
            <a:ext cx="7485380" cy="193232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7752715" y="302802"/>
            <a:ext cx="2406015" cy="6451578"/>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534670" y="302802"/>
            <a:ext cx="7039821" cy="6451578"/>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44704" y="4858812"/>
            <a:ext cx="9089391" cy="1501751"/>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844704" y="3204787"/>
            <a:ext cx="9089391" cy="165402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534670" y="1764295"/>
            <a:ext cx="4722919" cy="49900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5435811" y="1764295"/>
            <a:ext cx="4722919" cy="49900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534671" y="1692534"/>
            <a:ext cx="4724775"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534671" y="2397901"/>
            <a:ext cx="4724775"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5432100" y="1692534"/>
            <a:ext cx="4726631"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5432100" y="2397901"/>
            <a:ext cx="4726631"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534672" y="301051"/>
            <a:ext cx="3518054" cy="1281214"/>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4180822" y="301051"/>
            <a:ext cx="5977908" cy="64533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534672" y="1582265"/>
            <a:ext cx="3518054" cy="5172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2095981" y="5292884"/>
            <a:ext cx="6416040" cy="624855"/>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2095981" y="675613"/>
            <a:ext cx="6416040" cy="453675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2095981" y="5917739"/>
            <a:ext cx="6416040" cy="8873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CEA69231-66F0-42F4-A5ED-5824AC866754}" type="datetimeFigureOut">
              <a:rPr lang="hu-HU" smtClean="0"/>
              <a:pPr/>
              <a:t>2024. 08. 29.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9308BBF8-4567-46B9-AB12-3CE656DB727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534671" y="302802"/>
            <a:ext cx="9624060" cy="126021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534671" y="1764295"/>
            <a:ext cx="9624060" cy="4990084"/>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534671" y="7008171"/>
            <a:ext cx="2495127" cy="402568"/>
          </a:xfrm>
          <a:prstGeom prst="rect">
            <a:avLst/>
          </a:prstGeom>
        </p:spPr>
        <p:txBody>
          <a:bodyPr vert="horz" lIns="91440" tIns="45720" rIns="91440" bIns="45720" rtlCol="0" anchor="ctr"/>
          <a:lstStyle>
            <a:lvl1pPr algn="l">
              <a:defRPr sz="1200">
                <a:solidFill>
                  <a:schemeClr val="tx1">
                    <a:tint val="75000"/>
                  </a:schemeClr>
                </a:solidFill>
              </a:defRPr>
            </a:lvl1pPr>
          </a:lstStyle>
          <a:p>
            <a:fld id="{CEA69231-66F0-42F4-A5ED-5824AC866754}" type="datetimeFigureOut">
              <a:rPr lang="hu-HU" smtClean="0"/>
              <a:pPr/>
              <a:t>2024. 08. 29.</a:t>
            </a:fld>
            <a:endParaRPr lang="hu-HU"/>
          </a:p>
        </p:txBody>
      </p:sp>
      <p:sp>
        <p:nvSpPr>
          <p:cNvPr id="5" name="Élőláb helye 4"/>
          <p:cNvSpPr>
            <a:spLocks noGrp="1"/>
          </p:cNvSpPr>
          <p:nvPr>
            <p:ph type="ftr" sz="quarter" idx="3"/>
          </p:nvPr>
        </p:nvSpPr>
        <p:spPr>
          <a:xfrm>
            <a:off x="3653579" y="7008171"/>
            <a:ext cx="3386243" cy="40256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7663604" y="7008171"/>
            <a:ext cx="2495127" cy="402568"/>
          </a:xfrm>
          <a:prstGeom prst="rect">
            <a:avLst/>
          </a:prstGeom>
        </p:spPr>
        <p:txBody>
          <a:bodyPr vert="horz" lIns="91440" tIns="45720" rIns="91440" bIns="45720" rtlCol="0" anchor="ctr"/>
          <a:lstStyle>
            <a:lvl1pPr algn="r">
              <a:defRPr sz="1200">
                <a:solidFill>
                  <a:schemeClr val="tx1">
                    <a:tint val="75000"/>
                  </a:schemeClr>
                </a:solidFill>
              </a:defRPr>
            </a:lvl1pPr>
          </a:lstStyle>
          <a:p>
            <a:fld id="{9308BBF8-4567-46B9-AB12-3CE656DB727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web5.etr.u-szeged.hu:8080/naptar/index.jsp?lang=english" TargetMode="External"/><Relationship Id="rId4" Type="http://schemas.openxmlformats.org/officeDocument/2006/relationships/hyperlink" Target="mailto:peto.agnes@szte.hu"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2.u-szeged.hu/erasmus/eletolt.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bmbah.hu/index.php?lang=e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www.bmbah.hu/index.php?option=com_osservicesbooking&amp;view=default&amp;field_id=16&amp;lang=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Kép 34"/>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06140" y="0"/>
            <a:ext cx="2016224" cy="1188343"/>
          </a:xfrm>
          <a:prstGeom prst="rect">
            <a:avLst/>
          </a:prstGeom>
          <a:noFill/>
        </p:spPr>
      </p:pic>
      <p:sp>
        <p:nvSpPr>
          <p:cNvPr id="11273" name="Rectangle 9"/>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396750" tIns="269790" rIns="457056" bIns="269790" numCol="1" anchor="ctr" anchorCtr="0" compatLnSpc="1">
            <a:prstTxWarp prst="textNoShape">
              <a:avLst/>
            </a:prstTxWarp>
            <a:spAutoFit/>
          </a:bodyPr>
          <a:lstStyle/>
          <a:p>
            <a:endParaRPr lang="hu-HU"/>
          </a:p>
        </p:txBody>
      </p:sp>
      <p:sp>
        <p:nvSpPr>
          <p:cNvPr id="11274" name="Rectangle 10"/>
          <p:cNvSpPr>
            <a:spLocks noChangeArrowheads="1"/>
          </p:cNvSpPr>
          <p:nvPr/>
        </p:nvSpPr>
        <p:spPr bwMode="auto">
          <a:xfrm>
            <a:off x="1890316" y="-107801"/>
            <a:ext cx="6282804" cy="10464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Welcome</a:t>
            </a:r>
            <a:r>
              <a:rPr kumimoji="0" lang="hu-H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hu-HU" sz="1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u-H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t>
            </a:r>
            <a:r>
              <a:rPr kumimoji="0" lang="hu-HU"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ERASMUS </a:t>
            </a:r>
            <a:r>
              <a:rPr kumimoji="0" lang="hu-HU"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Orientation</a:t>
            </a:r>
            <a:r>
              <a:rPr kumimoji="0" lang="hu-H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2000" b="1" dirty="0" err="1" smtClean="0">
                <a:latin typeface="Times New Roman" pitchFamily="18" charset="0"/>
                <a:ea typeface="Calibri" pitchFamily="34" charset="0"/>
                <a:cs typeface="Times New Roman" pitchFamily="18" charset="0"/>
              </a:rPr>
              <a:t>Days</a:t>
            </a:r>
            <a:endParaRPr kumimoji="0" lang="hu-H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dirty="0" smtClean="0">
              <a:ln>
                <a:noFill/>
              </a:ln>
              <a:solidFill>
                <a:schemeClr val="tx1"/>
              </a:solidFill>
              <a:effectLst/>
              <a:latin typeface="Arial" pitchFamily="34" charset="0"/>
            </a:endParaRPr>
          </a:p>
        </p:txBody>
      </p:sp>
      <p:sp>
        <p:nvSpPr>
          <p:cNvPr id="11276" name="Rectangle 12"/>
          <p:cNvSpPr>
            <a:spLocks noChangeArrowheads="1"/>
          </p:cNvSpPr>
          <p:nvPr/>
        </p:nvSpPr>
        <p:spPr bwMode="auto">
          <a:xfrm>
            <a:off x="2466380" y="324247"/>
            <a:ext cx="5256584" cy="1452790"/>
          </a:xfrm>
          <a:prstGeom prst="rect">
            <a:avLst/>
          </a:prstGeom>
          <a:noFill/>
          <a:ln w="9525">
            <a:noFill/>
            <a:miter lim="800000"/>
            <a:headEnd/>
            <a:tailEnd/>
          </a:ln>
          <a:effectLst/>
        </p:spPr>
        <p:txBody>
          <a:bodyPr vert="horz" wrap="square" lIns="396750" tIns="269790" rIns="457056" bIns="26979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sz="18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Checklist</a:t>
            </a:r>
            <a:endParaRPr kumimoji="0" lang="hu-HU" sz="8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lang="hu-HU" sz="1200" b="1" dirty="0" err="1" smtClean="0">
                <a:latin typeface="Times New Roman" pitchFamily="18" charset="0"/>
                <a:ea typeface="Calibri" pitchFamily="34" charset="0"/>
                <a:cs typeface="Times New Roman" pitchFamily="18" charset="0"/>
              </a:rPr>
              <a:t>S</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teps</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to</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help</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through</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Orientation</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200" b="1" dirty="0" err="1" smtClean="0">
                <a:latin typeface="Times New Roman" pitchFamily="18" charset="0"/>
                <a:ea typeface="Calibri" pitchFamily="34" charset="0"/>
                <a:cs typeface="Times New Roman" pitchFamily="18" charset="0"/>
              </a:rPr>
              <a:t>Days</a:t>
            </a:r>
            <a:r>
              <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hu-H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u-HU"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hu-HU"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hu-HU" sz="1800" b="0" i="0" u="none" strike="noStrike" cap="none" normalizeH="0" baseline="0" dirty="0" smtClean="0">
              <a:ln>
                <a:noFill/>
              </a:ln>
              <a:solidFill>
                <a:schemeClr val="tx1"/>
              </a:solidFill>
              <a:effectLst/>
              <a:latin typeface="Arial" pitchFamily="34" charset="0"/>
            </a:endParaRPr>
          </a:p>
        </p:txBody>
      </p:sp>
      <p:cxnSp>
        <p:nvCxnSpPr>
          <p:cNvPr id="44" name="Egyenes összekötő 43"/>
          <p:cNvCxnSpPr/>
          <p:nvPr/>
        </p:nvCxnSpPr>
        <p:spPr>
          <a:xfrm>
            <a:off x="2826420" y="612279"/>
            <a:ext cx="48245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Csoportba foglalás 49"/>
          <p:cNvGrpSpPr/>
          <p:nvPr/>
        </p:nvGrpSpPr>
        <p:grpSpPr>
          <a:xfrm>
            <a:off x="2948765" y="1143185"/>
            <a:ext cx="3985032" cy="2220409"/>
            <a:chOff x="3169414" y="1354877"/>
            <a:chExt cx="3258069" cy="2016224"/>
          </a:xfrm>
        </p:grpSpPr>
        <p:sp>
          <p:nvSpPr>
            <p:cNvPr id="41" name="Lekerekített téglalap 40"/>
            <p:cNvSpPr/>
            <p:nvPr/>
          </p:nvSpPr>
          <p:spPr>
            <a:xfrm>
              <a:off x="3169414" y="1354877"/>
              <a:ext cx="3258068" cy="2016224"/>
            </a:xfrm>
            <a:prstGeom prst="roundRect">
              <a:avLst/>
            </a:prstGeom>
            <a:solidFill>
              <a:srgbClr val="FF66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rgbClr val="92D050"/>
                </a:solidFill>
              </a:endParaRPr>
            </a:p>
          </p:txBody>
        </p:sp>
        <p:sp>
          <p:nvSpPr>
            <p:cNvPr id="9" name="Szövegdoboz 8"/>
            <p:cNvSpPr txBox="1"/>
            <p:nvPr/>
          </p:nvSpPr>
          <p:spPr>
            <a:xfrm>
              <a:off x="3240486" y="1360043"/>
              <a:ext cx="3186997" cy="1648897"/>
            </a:xfrm>
            <a:prstGeom prst="rect">
              <a:avLst/>
            </a:prstGeom>
            <a:noFill/>
          </p:spPr>
          <p:txBody>
            <a:bodyPr wrap="square" rtlCol="0">
              <a:spAutoFit/>
            </a:bodyPr>
            <a:lstStyle/>
            <a:p>
              <a:pPr lvl="0" algn="ctr"/>
              <a:endParaRPr lang="hu-HU" sz="1400" b="1" i="1" dirty="0" smtClean="0">
                <a:latin typeface="Times" panose="02020603050405020304" pitchFamily="18" charset="0"/>
                <a:cs typeface="Times" panose="02020603050405020304" pitchFamily="18" charset="0"/>
              </a:endParaRPr>
            </a:p>
            <a:p>
              <a:pPr lvl="0" algn="ctr"/>
              <a:r>
                <a:rPr lang="hu-HU" sz="1400" b="1" i="1" dirty="0" err="1">
                  <a:latin typeface="Times" panose="02020603050405020304" pitchFamily="18" charset="0"/>
                  <a:cs typeface="Times" panose="02020603050405020304" pitchFamily="18" charset="0"/>
                </a:rPr>
                <a:t>Registration</a:t>
              </a:r>
              <a:endParaRPr lang="hu-HU" sz="1400" b="1" dirty="0">
                <a:latin typeface="Times" panose="02020603050405020304" pitchFamily="18" charset="0"/>
                <a:cs typeface="Times" panose="02020603050405020304" pitchFamily="18" charset="0"/>
              </a:endParaRPr>
            </a:p>
            <a:p>
              <a:pPr lvl="0" algn="ctr">
                <a:buFont typeface="Wingdings" pitchFamily="2" charset="2"/>
                <a:buChar char="Ø"/>
              </a:pPr>
              <a:r>
                <a:rPr lang="hu-HU" sz="1400" dirty="0">
                  <a:latin typeface="Times" panose="02020603050405020304" pitchFamily="18" charset="0"/>
                  <a:cs typeface="Times" panose="02020603050405020304" pitchFamily="18" charset="0"/>
                </a:rPr>
                <a:t> </a:t>
              </a:r>
              <a:r>
                <a:rPr lang="hu-HU" sz="1400" dirty="0" err="1">
                  <a:latin typeface="Times" panose="02020603050405020304" pitchFamily="18" charset="0"/>
                  <a:cs typeface="Times" panose="02020603050405020304" pitchFamily="18" charset="0"/>
                </a:rPr>
                <a:t>fill</a:t>
              </a:r>
              <a:r>
                <a:rPr lang="hu-HU" sz="1400" dirty="0">
                  <a:latin typeface="Times" panose="02020603050405020304" pitchFamily="18" charset="0"/>
                  <a:cs typeface="Times" panose="02020603050405020304" pitchFamily="18" charset="0"/>
                </a:rPr>
                <a:t> in </a:t>
              </a:r>
              <a:r>
                <a:rPr lang="hu-HU" sz="1400" dirty="0" err="1">
                  <a:latin typeface="Times" panose="02020603050405020304" pitchFamily="18" charset="0"/>
                  <a:cs typeface="Times" panose="02020603050405020304" pitchFamily="18" charset="0"/>
                </a:rPr>
                <a:t>the</a:t>
              </a:r>
              <a:r>
                <a:rPr lang="hu-HU" sz="1400" dirty="0">
                  <a:latin typeface="Times" panose="02020603050405020304" pitchFamily="18" charset="0"/>
                  <a:cs typeface="Times" panose="02020603050405020304" pitchFamily="18" charset="0"/>
                </a:rPr>
                <a:t> Data </a:t>
              </a:r>
              <a:r>
                <a:rPr lang="hu-HU" sz="1400" dirty="0" err="1" smtClean="0">
                  <a:latin typeface="Times" panose="02020603050405020304" pitchFamily="18" charset="0"/>
                  <a:cs typeface="Times" panose="02020603050405020304" pitchFamily="18" charset="0"/>
                </a:rPr>
                <a:t>Sheet</a:t>
              </a:r>
              <a:r>
                <a:rPr lang="hu-HU" sz="1400" dirty="0" smtClean="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will</a:t>
              </a:r>
              <a:r>
                <a:rPr lang="hu-HU" sz="1400" dirty="0" smtClean="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get</a:t>
              </a:r>
              <a:r>
                <a:rPr lang="hu-HU" sz="1400" dirty="0" smtClean="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by</a:t>
              </a:r>
              <a:r>
                <a:rPr lang="hu-HU" sz="1400" dirty="0" smtClean="0">
                  <a:latin typeface="Times" panose="02020603050405020304" pitchFamily="18" charset="0"/>
                  <a:cs typeface="Times" panose="02020603050405020304" pitchFamily="18" charset="0"/>
                </a:rPr>
                <a:t> e-mail </a:t>
              </a:r>
              <a:r>
                <a:rPr lang="hu-HU" sz="1400" dirty="0" err="1" smtClean="0">
                  <a:latin typeface="Times" panose="02020603050405020304" pitchFamily="18" charset="0"/>
                  <a:cs typeface="Times" panose="02020603050405020304" pitchFamily="18" charset="0"/>
                </a:rPr>
                <a:t>from</a:t>
              </a:r>
              <a:r>
                <a:rPr lang="hu-HU" sz="1400" dirty="0" smtClean="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Ms</a:t>
              </a:r>
              <a:r>
                <a:rPr lang="hu-HU" sz="1400" dirty="0" smtClean="0">
                  <a:latin typeface="Times" panose="02020603050405020304" pitchFamily="18" charset="0"/>
                  <a:cs typeface="Times" panose="02020603050405020304" pitchFamily="18" charset="0"/>
                </a:rPr>
                <a:t>. Ágnes Pető) and </a:t>
              </a:r>
              <a:r>
                <a:rPr lang="hu-HU" sz="1400" dirty="0" err="1">
                  <a:latin typeface="Times" panose="02020603050405020304" pitchFamily="18" charset="0"/>
                  <a:cs typeface="Times" panose="02020603050405020304" pitchFamily="18" charset="0"/>
                </a:rPr>
                <a:t>sign</a:t>
              </a:r>
              <a:r>
                <a:rPr lang="hu-HU" sz="1400" dirty="0">
                  <a:latin typeface="Times" panose="02020603050405020304" pitchFamily="18" charset="0"/>
                  <a:cs typeface="Times" panose="02020603050405020304" pitchFamily="18" charset="0"/>
                </a:rPr>
                <a:t> it</a:t>
              </a:r>
            </a:p>
            <a:p>
              <a:pPr lvl="0" algn="ctr">
                <a:buFont typeface="Wingdings" pitchFamily="2" charset="2"/>
                <a:buChar char="Ø"/>
              </a:pPr>
              <a:r>
                <a:rPr lang="hu-HU" sz="1400" dirty="0">
                  <a:latin typeface="Times" panose="02020603050405020304" pitchFamily="18" charset="0"/>
                  <a:cs typeface="Times" panose="02020603050405020304" pitchFamily="18" charset="0"/>
                </a:rPr>
                <a:t> </a:t>
              </a:r>
              <a:r>
                <a:rPr lang="hu-HU" sz="1400" dirty="0" err="1">
                  <a:latin typeface="Times" panose="02020603050405020304" pitchFamily="18" charset="0"/>
                  <a:cs typeface="Times" panose="02020603050405020304" pitchFamily="18" charset="0"/>
                </a:rPr>
                <a:t>send</a:t>
              </a:r>
              <a:r>
                <a:rPr lang="hu-HU" sz="1400" dirty="0">
                  <a:latin typeface="Times" panose="02020603050405020304" pitchFamily="18" charset="0"/>
                  <a:cs typeface="Times" panose="02020603050405020304" pitchFamily="18" charset="0"/>
                </a:rPr>
                <a:t> </a:t>
              </a:r>
              <a:r>
                <a:rPr lang="hu-HU" sz="1400" dirty="0" err="1">
                  <a:latin typeface="Times" panose="02020603050405020304" pitchFamily="18" charset="0"/>
                  <a:cs typeface="Times" panose="02020603050405020304" pitchFamily="18" charset="0"/>
                </a:rPr>
                <a:t>the</a:t>
              </a:r>
              <a:r>
                <a:rPr lang="hu-HU" sz="1400" dirty="0">
                  <a:latin typeface="Times" panose="02020603050405020304" pitchFamily="18" charset="0"/>
                  <a:cs typeface="Times" panose="02020603050405020304" pitchFamily="18" charset="0"/>
                </a:rPr>
                <a:t> </a:t>
              </a:r>
              <a:r>
                <a:rPr lang="hu-HU" sz="1400" dirty="0" err="1">
                  <a:latin typeface="Times" panose="02020603050405020304" pitchFamily="18" charset="0"/>
                  <a:cs typeface="Times" panose="02020603050405020304" pitchFamily="18" charset="0"/>
                </a:rPr>
                <a:t>scanned</a:t>
              </a:r>
              <a:r>
                <a:rPr lang="hu-HU" sz="1400" dirty="0">
                  <a:latin typeface="Times" panose="02020603050405020304" pitchFamily="18" charset="0"/>
                  <a:cs typeface="Times" panose="02020603050405020304" pitchFamily="18" charset="0"/>
                </a:rPr>
                <a:t> version of it (in .PDF </a:t>
              </a:r>
              <a:r>
                <a:rPr lang="hu-HU" sz="1400" dirty="0" err="1">
                  <a:latin typeface="Times" panose="02020603050405020304" pitchFamily="18" charset="0"/>
                  <a:cs typeface="Times" panose="02020603050405020304" pitchFamily="18" charset="0"/>
                </a:rPr>
                <a:t>format</a:t>
              </a:r>
              <a:r>
                <a:rPr lang="hu-HU" sz="1400" dirty="0">
                  <a:latin typeface="Times" panose="02020603050405020304" pitchFamily="18" charset="0"/>
                  <a:cs typeface="Times" panose="02020603050405020304" pitchFamily="18" charset="0"/>
                </a:rPr>
                <a:t>) </a:t>
              </a:r>
              <a:r>
                <a:rPr lang="hu-HU" sz="1400" dirty="0" smtClean="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to</a:t>
              </a:r>
              <a:r>
                <a:rPr lang="hu-HU" sz="1400" dirty="0" smtClean="0">
                  <a:latin typeface="Times" panose="02020603050405020304" pitchFamily="18" charset="0"/>
                  <a:cs typeface="Times" panose="02020603050405020304" pitchFamily="18" charset="0"/>
                </a:rPr>
                <a:t> </a:t>
              </a:r>
              <a:r>
                <a:rPr lang="hu-HU" sz="1400" dirty="0" smtClean="0">
                  <a:latin typeface="Times" panose="02020603050405020304" pitchFamily="18" charset="0"/>
                  <a:cs typeface="Times" panose="02020603050405020304" pitchFamily="18" charset="0"/>
                </a:rPr>
                <a:t>me</a:t>
              </a:r>
              <a:r>
                <a:rPr lang="hu-HU" sz="1400" dirty="0">
                  <a:latin typeface="Times" panose="02020603050405020304" pitchFamily="18" charset="0"/>
                  <a:cs typeface="Times" panose="02020603050405020304" pitchFamily="18" charset="0"/>
                </a:rPr>
                <a:t> </a:t>
              </a:r>
              <a:r>
                <a:rPr lang="hu-HU" sz="1400" dirty="0" err="1" smtClean="0">
                  <a:latin typeface="Times" panose="02020603050405020304" pitchFamily="18" charset="0"/>
                  <a:cs typeface="Times" panose="02020603050405020304" pitchFamily="18" charset="0"/>
                </a:rPr>
                <a:t>by</a:t>
              </a:r>
              <a:r>
                <a:rPr lang="hu-HU" sz="1400" dirty="0" smtClean="0">
                  <a:latin typeface="Times" panose="02020603050405020304" pitchFamily="18" charset="0"/>
                  <a:cs typeface="Times" panose="02020603050405020304" pitchFamily="18" charset="0"/>
                </a:rPr>
                <a:t> </a:t>
              </a:r>
              <a:r>
                <a:rPr lang="hu-HU" sz="1400" dirty="0">
                  <a:latin typeface="Times" panose="02020603050405020304" pitchFamily="18" charset="0"/>
                  <a:cs typeface="Times" panose="02020603050405020304" pitchFamily="18" charset="0"/>
                </a:rPr>
                <a:t>e-mail</a:t>
              </a:r>
            </a:p>
            <a:p>
              <a:pPr lvl="0" algn="ctr"/>
              <a:r>
                <a:rPr lang="hu-HU" sz="1400" dirty="0">
                  <a:latin typeface="Times" panose="02020603050405020304" pitchFamily="18" charset="0"/>
                  <a:cs typeface="Times" panose="02020603050405020304" pitchFamily="18" charset="0"/>
                </a:rPr>
                <a:t>and </a:t>
              </a:r>
              <a:r>
                <a:rPr lang="hu-HU" sz="1400" dirty="0" err="1">
                  <a:latin typeface="Times" panose="02020603050405020304" pitchFamily="18" charset="0"/>
                  <a:cs typeface="Times" panose="02020603050405020304" pitchFamily="18" charset="0"/>
                </a:rPr>
                <a:t>upload</a:t>
              </a:r>
              <a:r>
                <a:rPr lang="hu-HU" sz="1400" dirty="0">
                  <a:latin typeface="Times" panose="02020603050405020304" pitchFamily="18" charset="0"/>
                  <a:cs typeface="Times" panose="02020603050405020304" pitchFamily="18" charset="0"/>
                </a:rPr>
                <a:t> it </a:t>
              </a:r>
              <a:r>
                <a:rPr lang="hu-HU" sz="1400" dirty="0" err="1">
                  <a:latin typeface="Times" panose="02020603050405020304" pitchFamily="18" charset="0"/>
                  <a:cs typeface="Times" panose="02020603050405020304" pitchFamily="18" charset="0"/>
                </a:rPr>
                <a:t>on</a:t>
              </a:r>
              <a:r>
                <a:rPr lang="hu-HU" sz="1400" dirty="0">
                  <a:latin typeface="Times" panose="02020603050405020304" pitchFamily="18" charset="0"/>
                  <a:cs typeface="Times" panose="02020603050405020304" pitchFamily="18" charset="0"/>
                </a:rPr>
                <a:t> DreamApply</a:t>
              </a:r>
            </a:p>
            <a:p>
              <a:pPr lvl="0" algn="ctr"/>
              <a:endParaRPr lang="hu-HU" sz="1400" dirty="0">
                <a:latin typeface="Times" pitchFamily="18" charset="0"/>
                <a:cs typeface="Times New Roman" pitchFamily="18" charset="0"/>
              </a:endParaRPr>
            </a:p>
          </p:txBody>
        </p:sp>
      </p:grpSp>
      <p:grpSp>
        <p:nvGrpSpPr>
          <p:cNvPr id="52" name="Csoportba foglalás 51"/>
          <p:cNvGrpSpPr/>
          <p:nvPr/>
        </p:nvGrpSpPr>
        <p:grpSpPr>
          <a:xfrm>
            <a:off x="218979" y="1555426"/>
            <a:ext cx="2732866" cy="2077186"/>
            <a:chOff x="163527" y="1780955"/>
            <a:chExt cx="2393982" cy="2372866"/>
          </a:xfrm>
        </p:grpSpPr>
        <p:sp>
          <p:nvSpPr>
            <p:cNvPr id="42" name="Lekerekített téglalap 41"/>
            <p:cNvSpPr/>
            <p:nvPr/>
          </p:nvSpPr>
          <p:spPr>
            <a:xfrm>
              <a:off x="163527" y="1780955"/>
              <a:ext cx="2330766" cy="2090527"/>
            </a:xfrm>
            <a:prstGeom prst="roundRect">
              <a:avLst/>
            </a:prstGeom>
            <a:solidFill>
              <a:srgbClr val="FCFF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3" name="Szövegdoboz 12"/>
            <p:cNvSpPr txBox="1"/>
            <p:nvPr/>
          </p:nvSpPr>
          <p:spPr>
            <a:xfrm>
              <a:off x="218458" y="1798185"/>
              <a:ext cx="2339051" cy="2355636"/>
            </a:xfrm>
            <a:prstGeom prst="rect">
              <a:avLst/>
            </a:prstGeom>
            <a:noFill/>
          </p:spPr>
          <p:txBody>
            <a:bodyPr wrap="square" rtlCol="0">
              <a:spAutoFit/>
            </a:bodyPr>
            <a:lstStyle/>
            <a:p>
              <a:pPr algn="ctr"/>
              <a:r>
                <a:rPr lang="hu-HU" sz="1600" b="1" i="1" dirty="0" err="1" smtClean="0">
                  <a:latin typeface="Times New Roman" pitchFamily="18" charset="0"/>
                  <a:cs typeface="Times New Roman" pitchFamily="18" charset="0"/>
                </a:rPr>
                <a:t>Arrival</a:t>
              </a:r>
              <a:r>
                <a:rPr lang="hu-HU" sz="1600" b="1" i="1" dirty="0" smtClean="0">
                  <a:latin typeface="Times New Roman" pitchFamily="18" charset="0"/>
                  <a:cs typeface="Times New Roman" pitchFamily="18" charset="0"/>
                </a:rPr>
                <a:t> </a:t>
              </a:r>
              <a:r>
                <a:rPr lang="hu-HU" sz="1600" b="1" i="1" dirty="0" err="1">
                  <a:latin typeface="Times New Roman" pitchFamily="18" charset="0"/>
                  <a:cs typeface="Times New Roman" pitchFamily="18" charset="0"/>
                </a:rPr>
                <a:t>Form</a:t>
              </a:r>
              <a:endParaRPr lang="hu-HU" sz="1600" dirty="0">
                <a:latin typeface="Times New Roman" pitchFamily="18" charset="0"/>
                <a:cs typeface="Times New Roman" pitchFamily="18" charset="0"/>
              </a:endParaRPr>
            </a:p>
            <a:p>
              <a:pPr algn="ctr">
                <a:buFont typeface="Wingdings" pitchFamily="2" charset="2"/>
                <a:buChar char="Ø"/>
              </a:pP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send</a:t>
              </a: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your</a:t>
              </a: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Arrival</a:t>
              </a: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Form</a:t>
              </a: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to</a:t>
              </a:r>
              <a:r>
                <a:rPr lang="hu-HU" sz="1400" dirty="0">
                  <a:latin typeface="Times" pitchFamily="18" charset="0"/>
                  <a:cs typeface="Times New Roman" pitchFamily="18" charset="0"/>
                </a:rPr>
                <a:t> </a:t>
              </a:r>
            </a:p>
            <a:p>
              <a:pPr algn="ctr"/>
              <a:r>
                <a:rPr lang="hu-HU" sz="1400" dirty="0" err="1">
                  <a:latin typeface="Times" pitchFamily="18" charset="0"/>
                  <a:cs typeface="Times New Roman" pitchFamily="18" charset="0"/>
                </a:rPr>
                <a:t>Ms</a:t>
              </a:r>
              <a:r>
                <a:rPr lang="hu-HU" sz="1400" dirty="0">
                  <a:latin typeface="Times" pitchFamily="18" charset="0"/>
                  <a:cs typeface="Times New Roman" pitchFamily="18" charset="0"/>
                </a:rPr>
                <a:t>. Ágnes Pető (</a:t>
              </a:r>
              <a:r>
                <a:rPr lang="hu-HU" sz="1400" dirty="0">
                  <a:latin typeface="Times" pitchFamily="18" charset="0"/>
                  <a:cs typeface="Times New Roman" pitchFamily="18" charset="0"/>
                  <a:hlinkClick r:id="rId4"/>
                </a:rPr>
                <a:t>peto.agnes@szte.hu</a:t>
              </a:r>
              <a:r>
                <a:rPr lang="hu-HU" sz="1400" dirty="0">
                  <a:latin typeface="Times" pitchFamily="18" charset="0"/>
                  <a:cs typeface="Times New Roman" pitchFamily="18" charset="0"/>
                </a:rPr>
                <a:t>) / </a:t>
              </a:r>
            </a:p>
            <a:p>
              <a:pPr algn="ctr"/>
              <a:r>
                <a:rPr lang="hu-HU" sz="1400" dirty="0">
                  <a:latin typeface="Times" pitchFamily="18" charset="0"/>
                  <a:cs typeface="Times New Roman" pitchFamily="18" charset="0"/>
                </a:rPr>
                <a:t>  International Mobility Centre)</a:t>
              </a:r>
            </a:p>
            <a:p>
              <a:pPr algn="ctr"/>
              <a:r>
                <a:rPr lang="hu-HU" sz="1400" dirty="0">
                  <a:latin typeface="Times" pitchFamily="18" charset="0"/>
                  <a:cs typeface="Times New Roman" pitchFamily="18" charset="0"/>
                </a:rPr>
                <a:t> </a:t>
              </a:r>
              <a:r>
                <a:rPr lang="hu-HU" sz="1400" dirty="0" err="1">
                  <a:latin typeface="Times" pitchFamily="18" charset="0"/>
                  <a:cs typeface="Times New Roman" pitchFamily="18" charset="0"/>
                </a:rPr>
                <a:t>to</a:t>
              </a:r>
              <a:r>
                <a:rPr lang="hu-HU" sz="1400" dirty="0">
                  <a:latin typeface="Times" pitchFamily="18" charset="0"/>
                  <a:cs typeface="Times New Roman" pitchFamily="18" charset="0"/>
                </a:rPr>
                <a:t> be </a:t>
              </a:r>
              <a:r>
                <a:rPr lang="hu-HU" sz="1400" dirty="0" err="1">
                  <a:latin typeface="Times" pitchFamily="18" charset="0"/>
                  <a:cs typeface="Times New Roman" pitchFamily="18" charset="0"/>
                </a:rPr>
                <a:t>confirmed</a:t>
              </a:r>
              <a:endParaRPr lang="hu-HU" sz="1400" dirty="0">
                <a:latin typeface="Times" pitchFamily="18" charset="0"/>
                <a:cs typeface="Times New Roman" pitchFamily="18" charset="0"/>
              </a:endParaRPr>
            </a:p>
            <a:p>
              <a:pPr algn="ctr"/>
              <a:endParaRPr lang="hu-HU" sz="1400" dirty="0">
                <a:latin typeface="Times" pitchFamily="18" charset="0"/>
              </a:endParaRPr>
            </a:p>
            <a:p>
              <a:pPr algn="ctr"/>
              <a:endParaRPr lang="hu-HU" sz="1400" dirty="0" smtClean="0">
                <a:latin typeface="Times" pitchFamily="18" charset="0"/>
              </a:endParaRPr>
            </a:p>
            <a:p>
              <a:pPr algn="ctr">
                <a:buFont typeface="Wingdings" pitchFamily="2" charset="2"/>
                <a:buChar char="Ø"/>
              </a:pPr>
              <a:endParaRPr lang="hu-HU" sz="1400" dirty="0" smtClean="0">
                <a:latin typeface="Times New Roman" pitchFamily="18" charset="0"/>
                <a:cs typeface="Times New Roman" pitchFamily="18" charset="0"/>
              </a:endParaRPr>
            </a:p>
          </p:txBody>
        </p:sp>
      </p:grpSp>
      <p:grpSp>
        <p:nvGrpSpPr>
          <p:cNvPr id="51" name="Csoportba foglalás 50"/>
          <p:cNvGrpSpPr/>
          <p:nvPr/>
        </p:nvGrpSpPr>
        <p:grpSpPr>
          <a:xfrm>
            <a:off x="7002882" y="1312190"/>
            <a:ext cx="3541005" cy="1944217"/>
            <a:chOff x="6862906" y="1623675"/>
            <a:chExt cx="3241784" cy="1635398"/>
          </a:xfrm>
        </p:grpSpPr>
        <p:sp>
          <p:nvSpPr>
            <p:cNvPr id="43" name="Lekerekített téglalap 42"/>
            <p:cNvSpPr/>
            <p:nvPr/>
          </p:nvSpPr>
          <p:spPr>
            <a:xfrm>
              <a:off x="6874453" y="1623675"/>
              <a:ext cx="3230237" cy="1635398"/>
            </a:xfrm>
            <a:prstGeom prst="roundRect">
              <a:avLst/>
            </a:prstGeom>
            <a:solidFill>
              <a:srgbClr val="66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1267" name="Rectangle 3"/>
            <p:cNvSpPr>
              <a:spLocks noChangeArrowheads="1"/>
            </p:cNvSpPr>
            <p:nvPr/>
          </p:nvSpPr>
          <p:spPr bwMode="auto">
            <a:xfrm>
              <a:off x="6862906" y="1710055"/>
              <a:ext cx="3230236" cy="13721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hu-HU" sz="16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Cards</a:t>
              </a:r>
              <a:endParaRPr kumimoji="0" lang="hu-H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obtain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ESN </a:t>
              </a:r>
              <a:r>
                <a:rPr lang="hu-HU" sz="1400" dirty="0" err="1" smtClean="0">
                  <a:latin typeface="Times New Roman" pitchFamily="18" charset="0"/>
                  <a:ea typeface="Calibri" pitchFamily="34" charset="0"/>
                  <a:cs typeface="Times New Roman" pitchFamily="18" charset="0"/>
                </a:rPr>
                <a:t>c</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ard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from</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ESN </a:t>
              </a:r>
              <a:r>
                <a:rPr lang="hu-HU" sz="1400" dirty="0" smtClean="0">
                  <a:latin typeface="Times New Roman" pitchFamily="18" charset="0"/>
                  <a:ea typeface="Calibri" pitchFamily="34" charset="0"/>
                  <a:cs typeface="Times New Roman" pitchFamily="18" charset="0"/>
                </a:rPr>
                <a:t>Szeged</a:t>
              </a:r>
              <a:endPar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algn="ctr">
                <a:buFont typeface="Wingdings" pitchFamily="2" charset="2"/>
                <a:buChar char="Ø"/>
              </a:pP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get</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your</a:t>
              </a:r>
              <a:r>
                <a:rPr lang="hu-HU" sz="1400" dirty="0" smtClean="0">
                  <a:latin typeface="Times New Roman" pitchFamily="18" charset="0"/>
                  <a:cs typeface="Times New Roman" pitchFamily="18" charset="0"/>
                </a:rPr>
                <a:t> Erasmus </a:t>
              </a:r>
              <a:r>
                <a:rPr lang="hu-HU" sz="1400" dirty="0" err="1" smtClean="0">
                  <a:latin typeface="Times New Roman" pitchFamily="18" charset="0"/>
                  <a:cs typeface="Times New Roman" pitchFamily="18" charset="0"/>
                </a:rPr>
                <a:t>entrance</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card</a:t>
              </a:r>
              <a:r>
                <a:rPr lang="hu-HU" sz="1400" dirty="0" smtClean="0">
                  <a:latin typeface="Times New Roman" pitchFamily="18" charset="0"/>
                  <a:cs typeface="Times New Roman" pitchFamily="18" charset="0"/>
                </a:rPr>
                <a:t> </a:t>
              </a:r>
              <a:br>
                <a:rPr lang="hu-HU" sz="1400" dirty="0" smtClean="0">
                  <a:latin typeface="Times New Roman" pitchFamily="18" charset="0"/>
                  <a:cs typeface="Times New Roman" pitchFamily="18" charset="0"/>
                </a:rPr>
              </a:br>
              <a:r>
                <a:rPr lang="hu-HU" sz="1400" dirty="0" err="1" smtClean="0">
                  <a:latin typeface="Times New Roman" pitchFamily="18" charset="0"/>
                  <a:cs typeface="Times New Roman" pitchFamily="18" charset="0"/>
                </a:rPr>
                <a:t>at</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the</a:t>
              </a:r>
              <a:r>
                <a:rPr lang="hu-HU" sz="1400" dirty="0" smtClean="0">
                  <a:latin typeface="Times New Roman" pitchFamily="18" charset="0"/>
                  <a:cs typeface="Times New Roman" pitchFamily="18" charset="0"/>
                </a:rPr>
                <a:t>  TIK (</a:t>
              </a:r>
              <a:r>
                <a:rPr lang="hu-HU" sz="1400" dirty="0" err="1" smtClean="0">
                  <a:latin typeface="Times New Roman" pitchFamily="18" charset="0"/>
                  <a:cs typeface="Times New Roman" pitchFamily="18" charset="0"/>
                </a:rPr>
                <a:t>Study</a:t>
              </a:r>
              <a:r>
                <a:rPr lang="hu-HU" sz="1400" dirty="0" smtClean="0">
                  <a:latin typeface="Times New Roman" pitchFamily="18" charset="0"/>
                  <a:cs typeface="Times New Roman" pitchFamily="18" charset="0"/>
                </a:rPr>
                <a:t> and </a:t>
              </a:r>
              <a:r>
                <a:rPr lang="hu-HU" sz="1400" dirty="0" err="1" smtClean="0">
                  <a:latin typeface="Times New Roman" pitchFamily="18" charset="0"/>
                  <a:cs typeface="Times New Roman" pitchFamily="18" charset="0"/>
                </a:rPr>
                <a:t>Information</a:t>
              </a:r>
              <a:r>
                <a:rPr lang="hu-HU" sz="1400" dirty="0" smtClean="0">
                  <a:latin typeface="Times New Roman" pitchFamily="18" charset="0"/>
                  <a:cs typeface="Times New Roman" pitchFamily="18" charset="0"/>
                </a:rPr>
                <a:t> Centre and </a:t>
              </a:r>
              <a:br>
                <a:rPr lang="hu-HU" sz="1400" dirty="0" smtClean="0">
                  <a:latin typeface="Times New Roman" pitchFamily="18" charset="0"/>
                  <a:cs typeface="Times New Roman" pitchFamily="18" charset="0"/>
                </a:rPr>
              </a:br>
              <a:r>
                <a:rPr lang="hu-HU" sz="1400" dirty="0" err="1" smtClean="0">
                  <a:latin typeface="Times New Roman" pitchFamily="18" charset="0"/>
                  <a:cs typeface="Times New Roman" pitchFamily="18" charset="0"/>
                </a:rPr>
                <a:t>the</a:t>
              </a:r>
              <a:r>
                <a:rPr lang="hu-HU" sz="1400" dirty="0" smtClean="0">
                  <a:latin typeface="Times New Roman" pitchFamily="18" charset="0"/>
                  <a:cs typeface="Times New Roman" pitchFamily="18" charset="0"/>
                </a:rPr>
                <a:t> University </a:t>
              </a:r>
              <a:r>
                <a:rPr lang="hu-HU" sz="1400" dirty="0" err="1" smtClean="0">
                  <a:latin typeface="Times New Roman" pitchFamily="18" charset="0"/>
                  <a:cs typeface="Times New Roman" pitchFamily="18" charset="0"/>
                </a:rPr>
                <a:t>Library</a:t>
              </a:r>
              <a:r>
                <a:rPr lang="hu-HU" sz="1400" dirty="0" smtClean="0">
                  <a:latin typeface="Times New Roman" pitchFamily="18" charset="0"/>
                  <a:cs typeface="Times New Roman" pitchFamily="18" charset="0"/>
                </a:rPr>
                <a:t>; Szeged, Ady tér 10.) </a:t>
              </a:r>
            </a:p>
            <a:p>
              <a:pPr lvl="0" algn="ctr">
                <a:buFont typeface="Wingdings" pitchFamily="2" charset="2"/>
                <a:buChar char="Ø"/>
              </a:pPr>
              <a:r>
                <a:rPr lang="hu-HU" sz="1400" dirty="0" smtClean="0">
                  <a:latin typeface="Times New Roman" pitchFamily="18" charset="0"/>
                  <a:cs typeface="Times New Roman" pitchFamily="18" charset="0"/>
                </a:rPr>
                <a:t> go </a:t>
              </a:r>
              <a:r>
                <a:rPr lang="hu-HU" sz="1400" dirty="0" err="1" smtClean="0">
                  <a:latin typeface="Times New Roman" pitchFamily="18" charset="0"/>
                  <a:cs typeface="Times New Roman" pitchFamily="18" charset="0"/>
                </a:rPr>
                <a:t>to</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the</a:t>
              </a:r>
              <a:r>
                <a:rPr lang="hu-HU" sz="1400" dirty="0" smtClean="0">
                  <a:latin typeface="Times New Roman" pitchFamily="18" charset="0"/>
                  <a:cs typeface="Times New Roman" pitchFamily="18" charset="0"/>
                </a:rPr>
                <a:t> Student </a:t>
              </a:r>
              <a:r>
                <a:rPr lang="hu-HU" sz="1400" dirty="0" err="1" smtClean="0">
                  <a:latin typeface="Times New Roman" pitchFamily="18" charset="0"/>
                  <a:cs typeface="Times New Roman" pitchFamily="18" charset="0"/>
                </a:rPr>
                <a:t>Sevice</a:t>
              </a:r>
              <a:r>
                <a:rPr lang="hu-HU" sz="1400" dirty="0" smtClean="0">
                  <a:latin typeface="Times New Roman" pitchFamily="18" charset="0"/>
                  <a:cs typeface="Times New Roman" pitchFamily="18" charset="0"/>
                </a:rPr>
                <a:t> Office </a:t>
              </a:r>
              <a:r>
                <a:rPr lang="hu-HU" sz="1400" dirty="0" err="1" smtClean="0">
                  <a:latin typeface="Times New Roman" pitchFamily="18" charset="0"/>
                  <a:cs typeface="Times New Roman" pitchFamily="18" charset="0"/>
                </a:rPr>
                <a:t>to</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get</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your</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student</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card</a:t>
              </a:r>
              <a:r>
                <a:rPr lang="hu-HU" sz="1400" dirty="0" smtClean="0">
                  <a:latin typeface="Times New Roman" pitchFamily="18" charset="0"/>
                  <a:cs typeface="Times New Roman" pitchFamily="18" charset="0"/>
                </a:rPr>
                <a:t> (</a:t>
              </a:r>
              <a:r>
                <a:rPr lang="hu-HU" sz="1400" dirty="0" err="1" smtClean="0">
                  <a:latin typeface="Times New Roman" pitchFamily="18" charset="0"/>
                  <a:cs typeface="Times New Roman" pitchFamily="18" charset="0"/>
                </a:rPr>
                <a:t>student</a:t>
              </a:r>
              <a:r>
                <a:rPr lang="hu-HU" sz="1400" dirty="0" smtClean="0">
                  <a:latin typeface="Times New Roman" pitchFamily="18" charset="0"/>
                  <a:cs typeface="Times New Roman" pitchFamily="18" charset="0"/>
                </a:rPr>
                <a:t> ID </a:t>
              </a:r>
              <a:r>
                <a:rPr lang="hu-HU" sz="1400" dirty="0" err="1" smtClean="0">
                  <a:latin typeface="Times New Roman" pitchFamily="18" charset="0"/>
                  <a:cs typeface="Times New Roman" pitchFamily="18" charset="0"/>
                </a:rPr>
                <a:t>paper</a:t>
              </a:r>
              <a:r>
                <a:rPr lang="hu-HU" sz="1400" dirty="0" smtClean="0">
                  <a:latin typeface="Times New Roman" pitchFamily="18" charset="0"/>
                  <a:cs typeface="Times New Roman" pitchFamily="18" charset="0"/>
                </a:rPr>
                <a:t>) - at </a:t>
              </a:r>
              <a:r>
                <a:rPr lang="hu-HU" sz="1400" dirty="0" err="1" smtClean="0">
                  <a:latin typeface="Times New Roman" pitchFamily="18" charset="0"/>
                  <a:cs typeface="Times New Roman" pitchFamily="18" charset="0"/>
                </a:rPr>
                <a:t>the</a:t>
              </a:r>
              <a:r>
                <a:rPr lang="hu-HU" sz="1400" dirty="0" smtClean="0">
                  <a:latin typeface="Times New Roman" pitchFamily="18" charset="0"/>
                  <a:cs typeface="Times New Roman" pitchFamily="18" charset="0"/>
                </a:rPr>
                <a:t> TIK</a:t>
              </a:r>
            </a:p>
          </p:txBody>
        </p:sp>
      </p:grpSp>
      <p:grpSp>
        <p:nvGrpSpPr>
          <p:cNvPr id="53" name="Csoportba foglalás 52"/>
          <p:cNvGrpSpPr/>
          <p:nvPr/>
        </p:nvGrpSpPr>
        <p:grpSpPr>
          <a:xfrm>
            <a:off x="2322364" y="3286701"/>
            <a:ext cx="5115490" cy="1661993"/>
            <a:chOff x="3236477" y="3104301"/>
            <a:chExt cx="3529688" cy="1355583"/>
          </a:xfrm>
        </p:grpSpPr>
        <p:sp>
          <p:nvSpPr>
            <p:cNvPr id="47" name="Lekerekített téglalap 46"/>
            <p:cNvSpPr/>
            <p:nvPr/>
          </p:nvSpPr>
          <p:spPr>
            <a:xfrm>
              <a:off x="3402441" y="3293085"/>
              <a:ext cx="3346187" cy="880250"/>
            </a:xfrm>
            <a:prstGeom prst="roundRect">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noFill/>
              </a:endParaRPr>
            </a:p>
          </p:txBody>
        </p:sp>
        <p:sp>
          <p:nvSpPr>
            <p:cNvPr id="11268" name="Rectangle 4"/>
            <p:cNvSpPr>
              <a:spLocks noChangeArrowheads="1"/>
            </p:cNvSpPr>
            <p:nvPr/>
          </p:nvSpPr>
          <p:spPr bwMode="auto">
            <a:xfrm>
              <a:off x="3236477" y="3104301"/>
              <a:ext cx="3529688" cy="13555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hu-HU" sz="16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Neptun</a:t>
              </a:r>
              <a:endParaRPr kumimoji="0" lang="hu-H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register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Admission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Office of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relevant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faculty</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b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NEPTUN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electronic</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study</a:t>
              </a:r>
              <a:r>
                <a:rPr lang="hu-HU" sz="1400" dirty="0" smtClean="0">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system</a:t>
              </a:r>
              <a:endPar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algn="ctr" eaLnBrk="0" fontAlgn="base" hangingPunct="0">
                <a:spcBef>
                  <a:spcPct val="0"/>
                </a:spcBef>
                <a:spcAft>
                  <a:spcPct val="0"/>
                </a:spcAft>
              </a:pPr>
              <a:r>
                <a:rPr lang="hu-HU" sz="1400" dirty="0" smtClean="0">
                  <a:latin typeface="Times New Roman" pitchFamily="18" charset="0"/>
                  <a:cs typeface="Times New Roman" pitchFamily="18" charset="0"/>
                  <a:hlinkClick r:id="rId5"/>
                </a:rPr>
                <a:t>http://web5.etr.u-szeged.hu:8080/naptar/index.jsp?lang=english</a:t>
              </a:r>
              <a:endParaRPr lang="hu-HU" sz="1400" dirty="0" smtClean="0">
                <a:latin typeface="Times New Roman" pitchFamily="18" charset="0"/>
                <a:cs typeface="Times New Roman" pitchFamily="18" charset="0"/>
              </a:endParaRPr>
            </a:p>
            <a:p>
              <a:pPr lvl="0" algn="ctr" eaLnBrk="0" fontAlgn="base" hangingPunct="0">
                <a:spcBef>
                  <a:spcPct val="0"/>
                </a:spcBef>
                <a:spcAft>
                  <a:spcPct val="0"/>
                </a:spcAft>
              </a:pPr>
              <a:endParaRPr lang="hu-HU" sz="1400" dirty="0" smtClean="0">
                <a:latin typeface="Times New Roman" pitchFamily="18" charset="0"/>
                <a:cs typeface="Times New Roman" pitchFamily="18" charset="0"/>
              </a:endParaRPr>
            </a:p>
            <a:p>
              <a:pPr lvl="0" algn="ctr" eaLnBrk="0" fontAlgn="base" hangingPunct="0">
                <a:spcBef>
                  <a:spcPct val="0"/>
                </a:spcBef>
                <a:spcAft>
                  <a:spcPct val="0"/>
                </a:spcAft>
              </a:pPr>
              <a:endParaRPr kumimoji="0" lang="hu-H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54" name="Csoportba foglalás 53"/>
          <p:cNvGrpSpPr/>
          <p:nvPr/>
        </p:nvGrpSpPr>
        <p:grpSpPr>
          <a:xfrm>
            <a:off x="0" y="4946282"/>
            <a:ext cx="4698628" cy="2459031"/>
            <a:chOff x="96448" y="4921390"/>
            <a:chExt cx="4740703" cy="1792035"/>
          </a:xfrm>
          <a:solidFill>
            <a:srgbClr val="FF3300"/>
          </a:solidFill>
        </p:grpSpPr>
        <p:sp>
          <p:nvSpPr>
            <p:cNvPr id="48" name="Lekerekített téglalap 47"/>
            <p:cNvSpPr/>
            <p:nvPr/>
          </p:nvSpPr>
          <p:spPr>
            <a:xfrm>
              <a:off x="260024" y="4921390"/>
              <a:ext cx="4504474" cy="1792035"/>
            </a:xfrm>
            <a:prstGeom prst="roundRect">
              <a:avLst/>
            </a:prstGeom>
            <a:solidFill>
              <a:srgbClr val="FBAFD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1270" name="Rectangle 6"/>
            <p:cNvSpPr>
              <a:spLocks noChangeArrowheads="1"/>
            </p:cNvSpPr>
            <p:nvPr/>
          </p:nvSpPr>
          <p:spPr bwMode="auto">
            <a:xfrm>
              <a:off x="96448" y="5078397"/>
              <a:ext cx="4740703" cy="150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hu-HU" sz="16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600" b="1" i="1" dirty="0" err="1" smtClean="0">
                  <a:latin typeface="Times New Roman" pitchFamily="18" charset="0"/>
                  <a:ea typeface="Calibri" pitchFamily="34" charset="0"/>
                  <a:cs typeface="Times New Roman" pitchFamily="18" charset="0"/>
                </a:rPr>
                <a:t>C</a:t>
              </a:r>
              <a:r>
                <a:rPr kumimoji="0" lang="hu-HU" sz="16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ourse</a:t>
              </a:r>
              <a:r>
                <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600" b="1" i="1" dirty="0" smtClean="0">
                  <a:latin typeface="Times New Roman" pitchFamily="18" charset="0"/>
                  <a:ea typeface="Calibri" pitchFamily="34" charset="0"/>
                  <a:cs typeface="Times New Roman" pitchFamily="18" charset="0"/>
                </a:rPr>
                <a:t>L</a:t>
              </a:r>
              <a:r>
                <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ist</a:t>
              </a:r>
              <a:endParaRPr kumimoji="0" lang="hu-HU"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consult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with</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lang="hu-HU" sz="1400" dirty="0" smtClean="0">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academic</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coordinator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about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tabLst/>
              </a:pP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course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list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finalize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a:t>
              </a:r>
              <a:endParaRPr kumimoji="0" lang="hu-HU" sz="900" b="0" i="0" u="none" strike="noStrike" cap="none" normalizeH="0" baseline="0" dirty="0" smtClean="0">
                <a:ln>
                  <a:noFill/>
                </a:ln>
                <a:solidFill>
                  <a:schemeClr val="tx1"/>
                </a:solidFill>
                <a:effectLst/>
                <a:latin typeface="Arial" pitchFamily="34" charset="0"/>
              </a:endParaRPr>
            </a:p>
            <a:p>
              <a:pPr lvl="0" algn="ctr" eaLnBrk="0" fontAlgn="base" hangingPunct="0">
                <a:spcBef>
                  <a:spcPct val="0"/>
                </a:spcBef>
                <a:spcAft>
                  <a:spcPct val="0"/>
                </a:spcAft>
                <a:buFont typeface="Wingdings" pitchFamily="2" charset="2"/>
                <a:buChar char="Ø"/>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register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for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subjects</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Neptun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system</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until</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lvl="0" algn="ctr" eaLnBrk="0" fontAlgn="base" hangingPunct="0">
                <a:spcBef>
                  <a:spcPct val="0"/>
                </a:spcBef>
                <a:spcAft>
                  <a:spcPct val="0"/>
                </a:spcAft>
              </a:pPr>
              <a:r>
                <a:rPr lang="hu-HU" sz="1400" dirty="0" smtClean="0">
                  <a:latin typeface="Times New Roman" pitchFamily="18" charset="0"/>
                  <a:ea typeface="Calibri" pitchFamily="34" charset="0"/>
                  <a:cs typeface="Times New Roman" pitchFamily="18" charset="0"/>
                </a:rPr>
                <a:t>22</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September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2024 and </a:t>
              </a:r>
            </a:p>
            <a:p>
              <a:pPr lvl="0" algn="ctr" eaLnBrk="0" fontAlgn="base" hangingPunct="0">
                <a:spcBef>
                  <a:spcPct val="0"/>
                </a:spcBef>
                <a:spcAft>
                  <a:spcPct val="0"/>
                </a:spcAft>
                <a:buFont typeface="Wingdings" pitchFamily="2" charset="2"/>
                <a:buChar char="Ø"/>
              </a:pP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upload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the</a:t>
              </a:r>
              <a:r>
                <a:rPr lang="hu-HU" sz="1400" dirty="0" smtClean="0">
                  <a:latin typeface="Times New Roman" pitchFamily="18" charset="0"/>
                  <a:ea typeface="Calibri" pitchFamily="34" charset="0"/>
                  <a:cs typeface="Times New Roman" pitchFamily="18" charset="0"/>
                </a:rPr>
                <a:t> </a:t>
              </a:r>
              <a:r>
                <a:rPr lang="hu-HU" sz="1400" b="1" dirty="0" smtClean="0">
                  <a:solidFill>
                    <a:srgbClr val="FF0000"/>
                  </a:solidFill>
                  <a:latin typeface="Times New Roman" pitchFamily="18" charset="0"/>
                  <a:ea typeface="Calibri" pitchFamily="34" charset="0"/>
                  <a:cs typeface="Times New Roman" pitchFamily="18" charset="0"/>
                </a:rPr>
                <a:t>‘</a:t>
              </a:r>
              <a:r>
                <a:rPr lang="hu-HU" sz="1400" b="1" dirty="0" smtClean="0">
                  <a:latin typeface="Times New Roman" pitchFamily="18" charset="0"/>
                  <a:ea typeface="Calibri" pitchFamily="34" charset="0"/>
                  <a:cs typeface="Times New Roman" pitchFamily="18" charset="0"/>
                </a:rPr>
                <a:t>During </a:t>
              </a:r>
              <a:r>
                <a:rPr lang="hu-HU" sz="1400" b="1" dirty="0" err="1" smtClean="0">
                  <a:latin typeface="Times New Roman" pitchFamily="18" charset="0"/>
                  <a:ea typeface="Calibri" pitchFamily="34" charset="0"/>
                  <a:cs typeface="Times New Roman" pitchFamily="18" charset="0"/>
                </a:rPr>
                <a:t>the</a:t>
              </a:r>
              <a:r>
                <a:rPr lang="hu-HU" sz="1400" b="1" dirty="0" smtClean="0">
                  <a:latin typeface="Times New Roman" pitchFamily="18" charset="0"/>
                  <a:ea typeface="Calibri" pitchFamily="34" charset="0"/>
                  <a:cs typeface="Times New Roman" pitchFamily="18" charset="0"/>
                </a:rPr>
                <a:t> </a:t>
              </a:r>
              <a:r>
                <a:rPr lang="hu-HU" sz="1400" b="1" dirty="0" err="1" smtClean="0">
                  <a:latin typeface="Times New Roman" pitchFamily="18" charset="0"/>
                  <a:ea typeface="Calibri" pitchFamily="34" charset="0"/>
                  <a:cs typeface="Times New Roman" pitchFamily="18" charset="0"/>
                </a:rPr>
                <a:t>mobility</a:t>
              </a:r>
              <a:r>
                <a:rPr lang="hu-HU" sz="1400" b="1" dirty="0" smtClean="0">
                  <a:latin typeface="Times New Roman" pitchFamily="18" charset="0"/>
                  <a:ea typeface="Calibri" pitchFamily="34" charset="0"/>
                  <a:cs typeface="Times New Roman" pitchFamily="18" charset="0"/>
                </a:rPr>
                <a:t>’ </a:t>
              </a:r>
              <a:r>
                <a:rPr lang="hu-HU" sz="1400" dirty="0" smtClean="0">
                  <a:latin typeface="Times New Roman" pitchFamily="18" charset="0"/>
                  <a:ea typeface="Calibri" pitchFamily="34" charset="0"/>
                  <a:cs typeface="Times New Roman" pitchFamily="18" charset="0"/>
                </a:rPr>
                <a:t>part of </a:t>
              </a:r>
              <a:r>
                <a:rPr lang="hu-HU" sz="1400" dirty="0" err="1" smtClean="0">
                  <a:latin typeface="Times New Roman" pitchFamily="18" charset="0"/>
                  <a:ea typeface="Calibri" pitchFamily="34" charset="0"/>
                  <a:cs typeface="Times New Roman" pitchFamily="18" charset="0"/>
                </a:rPr>
                <a:t>your</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Learning</a:t>
              </a:r>
              <a:r>
                <a:rPr lang="hu-HU" sz="1400" dirty="0" smtClean="0">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Agreement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form</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signed</a:t>
              </a:r>
              <a:r>
                <a:rPr lang="hu-HU" sz="1400" dirty="0" smtClean="0">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by</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home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receiving</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departmental</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faculty</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coordinators</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DreamApply </a:t>
              </a:r>
              <a:r>
                <a:rPr lang="hu-HU" sz="1400" dirty="0" smtClean="0">
                  <a:latin typeface="Times New Roman" pitchFamily="18" charset="0"/>
                  <a:ea typeface="Calibri" pitchFamily="34" charset="0"/>
                  <a:cs typeface="Times New Roman" pitchFamily="18" charset="0"/>
                </a:rPr>
                <a:t> </a:t>
              </a:r>
              <a:br>
                <a:rPr lang="hu-HU" sz="1400" dirty="0" smtClean="0">
                  <a:latin typeface="Times New Roman" pitchFamily="18" charset="0"/>
                  <a:ea typeface="Calibri" pitchFamily="34" charset="0"/>
                  <a:cs typeface="Times New Roman" pitchFamily="18" charset="0"/>
                </a:rPr>
              </a:br>
              <a:r>
                <a:rPr lang="hu-HU" sz="1400" dirty="0" err="1" smtClean="0">
                  <a:latin typeface="Times New Roman" pitchFamily="18" charset="0"/>
                  <a:ea typeface="Calibri" pitchFamily="34" charset="0"/>
                  <a:cs typeface="Times New Roman" pitchFamily="18" charset="0"/>
                </a:rPr>
                <a:t>until</a:t>
              </a:r>
              <a:r>
                <a:rPr lang="hu-HU" sz="1400" dirty="0" smtClean="0">
                  <a:latin typeface="Times New Roman" pitchFamily="18" charset="0"/>
                  <a:ea typeface="Calibri" pitchFamily="34" charset="0"/>
                  <a:cs typeface="Times New Roman" pitchFamily="18" charset="0"/>
                </a:rPr>
                <a:t> </a:t>
              </a:r>
              <a:r>
                <a:rPr lang="hu-HU" sz="1400" b="1" dirty="0">
                  <a:latin typeface="Times New Roman" pitchFamily="18" charset="0"/>
                  <a:ea typeface="Calibri" pitchFamily="34" charset="0"/>
                  <a:cs typeface="Times New Roman" pitchFamily="18" charset="0"/>
                </a:rPr>
                <a:t>8</a:t>
              </a:r>
              <a:r>
                <a:rPr lang="hu-HU" sz="1400" b="1" dirty="0" smtClean="0">
                  <a:latin typeface="Times New Roman" pitchFamily="18" charset="0"/>
                  <a:ea typeface="Calibri" pitchFamily="34" charset="0"/>
                  <a:cs typeface="Times New Roman" pitchFamily="18" charset="0"/>
                </a:rPr>
                <a:t> </a:t>
              </a:r>
              <a:r>
                <a:rPr lang="hu-HU" sz="1400" b="1" dirty="0" err="1" smtClean="0">
                  <a:latin typeface="Times New Roman" pitchFamily="18" charset="0"/>
                  <a:ea typeface="Calibri" pitchFamily="34" charset="0"/>
                  <a:cs typeface="Times New Roman" pitchFamily="18" charset="0"/>
                </a:rPr>
                <a:t>October</a:t>
              </a:r>
              <a:r>
                <a:rPr lang="hu-HU" sz="1400" b="1" dirty="0" smtClean="0">
                  <a:latin typeface="Times New Roman" pitchFamily="18" charset="0"/>
                  <a:ea typeface="Calibri" pitchFamily="34" charset="0"/>
                  <a:cs typeface="Times New Roman" pitchFamily="18" charset="0"/>
                </a:rPr>
                <a:t> 2024</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the</a:t>
              </a:r>
              <a:r>
                <a:rPr lang="hu-HU" sz="1400" dirty="0" smtClean="0">
                  <a:latin typeface="Times New Roman" pitchFamily="18" charset="0"/>
                  <a:ea typeface="Calibri" pitchFamily="34" charset="0"/>
                  <a:cs typeface="Times New Roman" pitchFamily="18" charset="0"/>
                </a:rPr>
                <a:t> latest</a:t>
              </a:r>
              <a:endParaRPr kumimoji="0" lang="hu-HU" sz="2000" b="0" i="0" u="none" strike="noStrike" cap="none" normalizeH="0" baseline="0" dirty="0" smtClean="0">
                <a:ln>
                  <a:noFill/>
                </a:ln>
                <a:solidFill>
                  <a:schemeClr val="tx1"/>
                </a:solidFill>
                <a:effectLst/>
                <a:latin typeface="Arial" pitchFamily="34" charset="0"/>
              </a:endParaRPr>
            </a:p>
          </p:txBody>
        </p:sp>
      </p:grpSp>
      <p:grpSp>
        <p:nvGrpSpPr>
          <p:cNvPr id="33" name="Csoportba foglalás 32"/>
          <p:cNvGrpSpPr/>
          <p:nvPr/>
        </p:nvGrpSpPr>
        <p:grpSpPr>
          <a:xfrm>
            <a:off x="4681600" y="4304098"/>
            <a:ext cx="5832645" cy="3101215"/>
            <a:chOff x="4842644" y="4279621"/>
            <a:chExt cx="5687238" cy="2966735"/>
          </a:xfrm>
        </p:grpSpPr>
        <p:sp>
          <p:nvSpPr>
            <p:cNvPr id="49" name="Lekerekített téglalap 48"/>
            <p:cNvSpPr/>
            <p:nvPr/>
          </p:nvSpPr>
          <p:spPr>
            <a:xfrm>
              <a:off x="4912857" y="4659371"/>
              <a:ext cx="5617025" cy="2586985"/>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1269" name="Rectangle 5"/>
            <p:cNvSpPr>
              <a:spLocks noChangeArrowheads="1"/>
            </p:cNvSpPr>
            <p:nvPr/>
          </p:nvSpPr>
          <p:spPr bwMode="auto">
            <a:xfrm>
              <a:off x="4842644" y="4279621"/>
              <a:ext cx="5687238" cy="29443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pPr>
              <a:endParaRPr kumimoji="0" lang="hu-H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Char char="•"/>
                <a:tabLst/>
              </a:pPr>
              <a:endParaRPr lang="hu-HU" sz="1200" b="1" i="1" dirty="0">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r>
                <a:rPr kumimoji="0" lang="hu-HU" sz="16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Residence</a:t>
              </a:r>
              <a:r>
                <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Permit</a:t>
              </a:r>
              <a:r>
                <a:rPr kumimoji="0" lang="hu-HU" sz="1600" b="1" i="1"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600" b="1" i="1"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Card</a:t>
              </a:r>
              <a:endParaRPr kumimoji="0" lang="hu-HU"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find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flat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to</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rent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with</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help</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ESN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mentors</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hu-HU"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sign</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rental</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contract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with</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the</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assistance</a:t>
              </a:r>
              <a:r>
                <a:rPr lang="hu-HU" sz="1400" dirty="0" smtClean="0">
                  <a:latin typeface="Times New Roman" pitchFamily="18" charset="0"/>
                  <a:ea typeface="Calibri" pitchFamily="34" charset="0"/>
                  <a:cs typeface="Times New Roman" pitchFamily="18" charset="0"/>
                </a:rPr>
                <a:t> of mentor </a:t>
              </a:r>
              <a:r>
                <a:rPr lang="hu-HU" sz="1400" dirty="0" err="1" smtClean="0">
                  <a:latin typeface="Times New Roman" pitchFamily="18" charset="0"/>
                  <a:ea typeface="Calibri" pitchFamily="34" charset="0"/>
                  <a:cs typeface="Times New Roman" pitchFamily="18" charset="0"/>
                </a:rPr>
                <a:t>students</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get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signed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by</a:t>
              </a:r>
              <a:r>
                <a:rPr lang="hu-HU" sz="1400" dirty="0" smtClean="0">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landlord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landlady</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two</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witnesses</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of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Hungarian</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citizenship</a:t>
              </a:r>
              <a:endPar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upload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scanned</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version of it </a:t>
              </a:r>
              <a:r>
                <a:rPr lang="hu-HU" sz="1400" dirty="0" err="1" smtClean="0">
                  <a:latin typeface="Times New Roman" pitchFamily="18" charset="0"/>
                  <a:ea typeface="Calibri" pitchFamily="34" charset="0"/>
                  <a:cs typeface="Times New Roman" pitchFamily="18" charset="0"/>
                </a:rPr>
                <a:t>to</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DreamApply</a:t>
              </a:r>
              <a:endParaRPr kumimoji="0" lang="hu-HU" sz="900" b="0" i="0" u="none" strike="noStrike" cap="none" normalizeH="0" baseline="0" dirty="0" smtClean="0">
                <a:ln>
                  <a:noFill/>
                </a:ln>
                <a:solidFill>
                  <a:schemeClr val="tx1"/>
                </a:solidFill>
                <a:effectLst/>
                <a:latin typeface="Arial" pitchFamily="34" charset="0"/>
              </a:endParaRPr>
            </a:p>
            <a:p>
              <a:pPr lvl="0" algn="ctr" eaLnBrk="0" fontAlgn="base" hangingPunct="0">
                <a:spcBef>
                  <a:spcPct val="0"/>
                </a:spcBef>
                <a:spcAft>
                  <a:spcPct val="0"/>
                </a:spcAft>
                <a:buFont typeface="Wingdings" pitchFamily="2" charset="2"/>
                <a:buChar char="Ø"/>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certificate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confirming</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enrollment</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University</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of Szeged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issued</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for</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the</a:t>
              </a:r>
              <a:r>
                <a:rPr lang="hu-HU" sz="1400" dirty="0" smtClean="0">
                  <a:latin typeface="Times New Roman" pitchFamily="18" charset="0"/>
                  <a:ea typeface="Calibri" pitchFamily="34" charset="0"/>
                  <a:cs typeface="Times New Roman" pitchFamily="18" charset="0"/>
                </a:rPr>
                <a:t> </a:t>
              </a:r>
              <a:r>
                <a:rPr lang="hu-HU" sz="1400" dirty="0">
                  <a:solidFill>
                    <a:schemeClr val="accent6">
                      <a:lumMod val="75000"/>
                    </a:schemeClr>
                  </a:solidFill>
                  <a:latin typeface="Times New Roman" pitchFamily="18" charset="0"/>
                  <a:ea typeface="Calibri" pitchFamily="34" charset="0"/>
                  <a:cs typeface="Times New Roman" pitchFamily="18" charset="0"/>
                </a:rPr>
                <a:t>National </a:t>
              </a:r>
              <a:r>
                <a:rPr lang="hu-HU" sz="1400" dirty="0" err="1">
                  <a:solidFill>
                    <a:schemeClr val="accent6">
                      <a:lumMod val="75000"/>
                    </a:schemeClr>
                  </a:solidFill>
                  <a:latin typeface="Times New Roman" pitchFamily="18" charset="0"/>
                  <a:ea typeface="Calibri" pitchFamily="34" charset="0"/>
                  <a:cs typeface="Times New Roman" pitchFamily="18" charset="0"/>
                </a:rPr>
                <a:t>Directorate</a:t>
              </a:r>
              <a:r>
                <a:rPr lang="hu-HU" sz="1400" dirty="0">
                  <a:solidFill>
                    <a:schemeClr val="accent6">
                      <a:lumMod val="75000"/>
                    </a:schemeClr>
                  </a:solidFill>
                  <a:latin typeface="Times New Roman" pitchFamily="18" charset="0"/>
                  <a:ea typeface="Calibri" pitchFamily="34" charset="0"/>
                  <a:cs typeface="Times New Roman" pitchFamily="18" charset="0"/>
                </a:rPr>
                <a:t>-General </a:t>
              </a:r>
              <a:r>
                <a:rPr lang="hu-HU" sz="1400" dirty="0" err="1">
                  <a:solidFill>
                    <a:schemeClr val="accent6">
                      <a:lumMod val="75000"/>
                    </a:schemeClr>
                  </a:solidFill>
                  <a:latin typeface="Times New Roman" pitchFamily="18" charset="0"/>
                  <a:ea typeface="Calibri" pitchFamily="34" charset="0"/>
                  <a:cs typeface="Times New Roman" pitchFamily="18" charset="0"/>
                </a:rPr>
                <a:t>for</a:t>
              </a:r>
              <a:r>
                <a:rPr lang="hu-HU" sz="1400" dirty="0">
                  <a:solidFill>
                    <a:schemeClr val="accent6">
                      <a:lumMod val="75000"/>
                    </a:schemeClr>
                  </a:solidFill>
                  <a:latin typeface="Times New Roman" pitchFamily="18" charset="0"/>
                  <a:ea typeface="Calibri" pitchFamily="34" charset="0"/>
                  <a:cs typeface="Times New Roman" pitchFamily="18" charset="0"/>
                </a:rPr>
                <a:t> </a:t>
              </a:r>
              <a:r>
                <a:rPr lang="hu-HU" sz="1400" dirty="0" err="1">
                  <a:solidFill>
                    <a:schemeClr val="accent6">
                      <a:lumMod val="75000"/>
                    </a:schemeClr>
                  </a:solidFill>
                  <a:latin typeface="Times New Roman" pitchFamily="18" charset="0"/>
                  <a:ea typeface="Calibri" pitchFamily="34" charset="0"/>
                  <a:cs typeface="Times New Roman" pitchFamily="18" charset="0"/>
                </a:rPr>
                <a:t>Aliens</a:t>
              </a:r>
              <a:r>
                <a:rPr lang="hu-HU" sz="1400" dirty="0">
                  <a:solidFill>
                    <a:schemeClr val="accent6">
                      <a:lumMod val="75000"/>
                    </a:schemeClr>
                  </a:solidFill>
                  <a:latin typeface="Times New Roman" pitchFamily="18" charset="0"/>
                  <a:ea typeface="Calibri" pitchFamily="34" charset="0"/>
                  <a:cs typeface="Times New Roman" pitchFamily="18" charset="0"/>
                </a:rPr>
                <a:t> </a:t>
              </a:r>
              <a:r>
                <a:rPr lang="hu-HU" sz="1400" dirty="0" err="1">
                  <a:solidFill>
                    <a:schemeClr val="accent6">
                      <a:lumMod val="75000"/>
                    </a:schemeClr>
                  </a:solidFill>
                  <a:latin typeface="Times New Roman" pitchFamily="18" charset="0"/>
                  <a:ea typeface="Calibri" pitchFamily="34" charset="0"/>
                  <a:cs typeface="Times New Roman" pitchFamily="18" charset="0"/>
                </a:rPr>
                <a:t>Policing</a:t>
              </a:r>
              <a:r>
                <a:rPr lang="hu-HU" sz="1400" dirty="0">
                  <a:solidFill>
                    <a:schemeClr val="accent6">
                      <a:lumMod val="75000"/>
                    </a:schemeClr>
                  </a:solidFill>
                  <a:latin typeface="Times New Roman" pitchFamily="18" charset="0"/>
                  <a:ea typeface="Calibri" pitchFamily="34" charset="0"/>
                  <a:cs typeface="Times New Roman" pitchFamily="18" charset="0"/>
                </a:rPr>
                <a:t> </a:t>
              </a:r>
              <a:r>
                <a:rPr lang="hu-HU" sz="1400" dirty="0" smtClean="0">
                  <a:solidFill>
                    <a:schemeClr val="accent6">
                      <a:lumMod val="75000"/>
                    </a:schemeClr>
                  </a:solidFill>
                  <a:latin typeface="Times New Roman" pitchFamily="18" charset="0"/>
                  <a:ea typeface="Calibri" pitchFamily="34" charset="0"/>
                  <a:cs typeface="Times New Roman" pitchFamily="18" charset="0"/>
                </a:rPr>
                <a:t>(</a:t>
              </a:r>
              <a:r>
                <a:rPr lang="hu-HU" sz="1400" dirty="0" err="1" smtClean="0">
                  <a:latin typeface="Times New Roman" pitchFamily="18" charset="0"/>
                  <a:ea typeface="Calibri" pitchFamily="34" charset="0"/>
                  <a:cs typeface="Times New Roman" pitchFamily="18" charset="0"/>
                </a:rPr>
                <a:t>Immigration</a:t>
              </a:r>
              <a:r>
                <a:rPr lang="hu-HU" sz="1400" dirty="0" smtClean="0">
                  <a:latin typeface="Times New Roman" pitchFamily="18" charset="0"/>
                  <a:ea typeface="Calibri" pitchFamily="34" charset="0"/>
                  <a:cs typeface="Times New Roman" pitchFamily="18" charset="0"/>
                </a:rPr>
                <a:t> Office) </a:t>
              </a:r>
              <a:r>
                <a:rPr lang="hu-HU" sz="1400" dirty="0" err="1" smtClean="0">
                  <a:latin typeface="Times New Roman" pitchFamily="18" charset="0"/>
                  <a:ea typeface="Calibri" pitchFamily="34" charset="0"/>
                  <a:cs typeface="Times New Roman" pitchFamily="18" charset="0"/>
                </a:rPr>
                <a:t>will</a:t>
              </a:r>
              <a:r>
                <a:rPr lang="hu-HU" sz="1400" dirty="0" smtClean="0">
                  <a:latin typeface="Times New Roman" pitchFamily="18" charset="0"/>
                  <a:ea typeface="Calibri" pitchFamily="34" charset="0"/>
                  <a:cs typeface="Times New Roman" pitchFamily="18" charset="0"/>
                </a:rPr>
                <a:t> be </a:t>
              </a:r>
              <a:r>
                <a:rPr lang="hu-HU" sz="1400" dirty="0" err="1" smtClean="0">
                  <a:latin typeface="Times New Roman" pitchFamily="18" charset="0"/>
                  <a:ea typeface="Calibri" pitchFamily="34" charset="0"/>
                  <a:cs typeface="Times New Roman" pitchFamily="18" charset="0"/>
                </a:rPr>
                <a:t>uploaded</a:t>
              </a:r>
              <a:r>
                <a:rPr lang="hu-HU" sz="1400" dirty="0" smtClean="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on</a:t>
              </a:r>
              <a:r>
                <a:rPr lang="hu-HU" sz="1400" dirty="0" smtClean="0">
                  <a:latin typeface="Times New Roman" pitchFamily="18" charset="0"/>
                  <a:ea typeface="Calibri" pitchFamily="34" charset="0"/>
                  <a:cs typeface="Times New Roman" pitchFamily="18" charset="0"/>
                </a:rPr>
                <a:t> DreamApply </a:t>
              </a:r>
              <a:r>
                <a:rPr lang="hu-HU" sz="1400" dirty="0" err="1" smtClean="0">
                  <a:latin typeface="Times New Roman" pitchFamily="18" charset="0"/>
                  <a:ea typeface="Calibri" pitchFamily="34" charset="0"/>
                  <a:cs typeface="Times New Roman" pitchFamily="18" charset="0"/>
                </a:rPr>
                <a:t>by</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Ms</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smtClean="0">
                  <a:ln>
                    <a:noFill/>
                  </a:ln>
                  <a:solidFill>
                    <a:schemeClr val="tx1"/>
                  </a:solidFill>
                  <a:effectLst/>
                  <a:latin typeface="Calibri"/>
                  <a:ea typeface="Calibri" pitchFamily="34" charset="0"/>
                  <a:cs typeface="Times New Roman" pitchFamily="18" charset="0"/>
                </a:rPr>
                <a:t>Á</a:t>
              </a: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gnes Pető</a:t>
              </a: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hu-H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apply</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for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residence</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permit </a:t>
              </a:r>
              <a:b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b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Immigration</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Office /National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Directorate</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-General for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Aliens</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Policing</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t>
              </a:r>
              <a:b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b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(Szeged, </a:t>
              </a:r>
              <a:r>
                <a:rPr lang="hu-HU" sz="1400" dirty="0" err="1" smtClean="0">
                  <a:latin typeface="Times New Roman" pitchFamily="18" charset="0"/>
                  <a:ea typeface="Calibri" pitchFamily="34" charset="0"/>
                  <a:cs typeface="Times New Roman" pitchFamily="18" charset="0"/>
                </a:rPr>
                <a:t>Bakay</a:t>
              </a:r>
              <a:r>
                <a:rPr lang="hu-HU" sz="1400" dirty="0" smtClean="0">
                  <a:latin typeface="Times New Roman" pitchFamily="18" charset="0"/>
                  <a:ea typeface="Calibri" pitchFamily="34" charset="0"/>
                  <a:cs typeface="Times New Roman" pitchFamily="18" charset="0"/>
                </a:rPr>
                <a:t> Nándor utca 3</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with</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documents</a:t>
              </a:r>
              <a:endParaRPr lang="hu-HU" sz="1400" dirty="0" smtClean="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Ø"/>
                <a:tabLst/>
              </a:pPr>
              <a:r>
                <a:rPr lang="hu-HU" sz="1400" dirty="0" err="1" smtClean="0">
                  <a:latin typeface="Times New Roman" pitchFamily="18" charset="0"/>
                  <a:ea typeface="Calibri" pitchFamily="34" charset="0"/>
                  <a:cs typeface="Times New Roman" pitchFamily="18" charset="0"/>
                </a:rPr>
                <a:t>upload</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the</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scanned</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version of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your</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permit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card</a:t>
              </a:r>
              <a:r>
                <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hu-HU" sz="14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to</a:t>
              </a:r>
              <a:r>
                <a:rPr lang="hu-HU" sz="1400" dirty="0">
                  <a:latin typeface="Times New Roman" pitchFamily="18" charset="0"/>
                  <a:ea typeface="Calibri" pitchFamily="34" charset="0"/>
                  <a:cs typeface="Times New Roman" pitchFamily="18" charset="0"/>
                </a:rPr>
                <a:t> </a:t>
              </a:r>
              <a:r>
                <a:rPr lang="hu-HU" sz="1400" dirty="0" err="1" smtClean="0">
                  <a:latin typeface="Times New Roman" pitchFamily="18" charset="0"/>
                  <a:ea typeface="Calibri" pitchFamily="34" charset="0"/>
                  <a:cs typeface="Times New Roman" pitchFamily="18" charset="0"/>
                </a:rPr>
                <a:t>DreamApply</a:t>
              </a:r>
              <a:endParaRPr kumimoji="0" lang="hu-H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endParaRPr>
            </a:p>
          </p:txBody>
        </p:sp>
      </p:grpSp>
      <p:cxnSp>
        <p:nvCxnSpPr>
          <p:cNvPr id="40" name="Egyenes összekötő nyíllal 39"/>
          <p:cNvCxnSpPr/>
          <p:nvPr/>
        </p:nvCxnSpPr>
        <p:spPr>
          <a:xfrm flipH="1">
            <a:off x="2610396" y="2967186"/>
            <a:ext cx="57166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Egyenes összekötő nyíllal 54"/>
          <p:cNvCxnSpPr/>
          <p:nvPr/>
        </p:nvCxnSpPr>
        <p:spPr>
          <a:xfrm>
            <a:off x="6758621" y="3040649"/>
            <a:ext cx="532295" cy="54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Egyenes összekötő nyíllal 56"/>
          <p:cNvCxnSpPr/>
          <p:nvPr/>
        </p:nvCxnSpPr>
        <p:spPr>
          <a:xfrm>
            <a:off x="2106340" y="3060551"/>
            <a:ext cx="72008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Egyenes összekötő nyíllal 65"/>
          <p:cNvCxnSpPr/>
          <p:nvPr/>
        </p:nvCxnSpPr>
        <p:spPr>
          <a:xfrm flipV="1">
            <a:off x="6858868" y="3040649"/>
            <a:ext cx="601734" cy="73998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Egyenes összekötő nyíllal 68"/>
          <p:cNvCxnSpPr/>
          <p:nvPr/>
        </p:nvCxnSpPr>
        <p:spPr>
          <a:xfrm>
            <a:off x="4914652" y="3256407"/>
            <a:ext cx="0" cy="3802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Egyenes összekötő nyíllal 71"/>
          <p:cNvCxnSpPr/>
          <p:nvPr/>
        </p:nvCxnSpPr>
        <p:spPr>
          <a:xfrm>
            <a:off x="4875766" y="4471656"/>
            <a:ext cx="434931" cy="7018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Egyenes összekötő nyíllal 73"/>
          <p:cNvCxnSpPr/>
          <p:nvPr/>
        </p:nvCxnSpPr>
        <p:spPr>
          <a:xfrm flipH="1">
            <a:off x="4350088" y="4471656"/>
            <a:ext cx="453670" cy="7230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Szövegdoboz 83"/>
          <p:cNvSpPr txBox="1"/>
          <p:nvPr/>
        </p:nvSpPr>
        <p:spPr>
          <a:xfrm>
            <a:off x="8010996" y="180231"/>
            <a:ext cx="2424062" cy="646331"/>
          </a:xfrm>
          <a:prstGeom prst="rect">
            <a:avLst/>
          </a:prstGeom>
          <a:noFill/>
        </p:spPr>
        <p:txBody>
          <a:bodyPr wrap="none" rtlCol="0">
            <a:spAutoFit/>
          </a:bodyPr>
          <a:lstStyle/>
          <a:p>
            <a:r>
              <a:rPr lang="hu-HU" sz="3600" b="1" dirty="0" smtClean="0"/>
              <a:t>ERASMUS +</a:t>
            </a:r>
            <a:endParaRPr lang="hu-HU"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613177" y="-2301724"/>
            <a:ext cx="9649072" cy="9879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1200" b="1" dirty="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hu-HU" altLang="hu-HU" sz="2800" b="1" dirty="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hu-H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Registering for Courses</a:t>
            </a:r>
            <a:endParaRPr kumimoji="0" lang="hu-HU" altLang="hu-H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We have an electronic system called NEPTUN ETR (NEPTUN </a:t>
            </a:r>
            <a:r>
              <a:rPr kumimoji="0" lang="en-GB" altLang="hu-HU"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Egységes</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altLang="hu-HU"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Tanulmányi</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altLang="hu-HU"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Rendszer</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NEPTUN Unified Studies System-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www.neptun.u-szeged.hu</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through which every student can register for courses. In general, through the NEPTUN system our students can access the entire course catalogue, contact their teachers and other university students, learn their exam results and obtain information on their scholarship and finances. However, not all the parts of the system have been translated into English, that’s why the registration procedure is different in case of our Erasmus students. </a:t>
            </a: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First of all, you have to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discuss with your coordinator </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which courses you would like to take and whether you would like to register for any additional or different courses compared to those given in your Learning Agreement. Make it sure that the courses chosen will be accepted by your university. ( In case of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changes</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modified Learning Agreement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DURING THE MOBILITY</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part/ has to be filled in. You can download it from our site: </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2"/>
              </a:rPr>
              <a:t>http://www2.u-szeged.hu/erasmus/eletolt.html</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After having decided which courses you would like to register for please sign up for them in the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NEPTUN system until then it will be open</a:t>
            </a:r>
            <a:r>
              <a:rPr kumimoji="0" lang="hu-HU"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lang="hu-HU" altLang="hu-HU" b="1" dirty="0" smtClean="0">
                <a:latin typeface="Arial" pitchFamily="34" charset="0"/>
                <a:ea typeface="Times New Roman" pitchFamily="18" charset="0"/>
                <a:cs typeface="Arial" pitchFamily="34" charset="0"/>
              </a:rPr>
              <a:t>22</a:t>
            </a:r>
            <a:r>
              <a:rPr kumimoji="0" lang="hu-HU"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hu-HU" altLang="hu-HU"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September</a:t>
            </a:r>
            <a:r>
              <a:rPr kumimoji="0" lang="hu-HU"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2024</a:t>
            </a:r>
            <a:r>
              <a:rPr lang="hu-HU" altLang="hu-HU" dirty="0" smtClean="0">
                <a:latin typeface="Arial" pitchFamily="34" charset="0"/>
                <a:ea typeface="Times New Roman" pitchFamily="18" charset="0"/>
                <a:cs typeface="Arial" pitchFamily="34" charset="0"/>
              </a:rPr>
              <a:t>.</a:t>
            </a: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Please </a:t>
            </a:r>
            <a:r>
              <a:rPr lang="hu-HU" altLang="hu-HU" dirty="0" err="1" smtClean="0">
                <a:latin typeface="Arial" pitchFamily="34" charset="0"/>
                <a:ea typeface="Times New Roman" pitchFamily="18" charset="0"/>
                <a:cs typeface="Arial" pitchFamily="34" charset="0"/>
              </a:rPr>
              <a:t>upload</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‘During the mobility’</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part of your LA signed by you, your home and receiving departmental/faculty coordinators </a:t>
            </a:r>
            <a:r>
              <a:rPr kumimoji="0" lang="hu-HU" altLang="hu-HU"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on</a:t>
            </a:r>
            <a:r>
              <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hu-HU" altLang="hu-HU"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DreamApply</a:t>
            </a:r>
            <a:r>
              <a:rPr kumimoji="0" lang="hu-HU" altLang="hu-HU"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until </a:t>
            </a:r>
            <a:r>
              <a:rPr lang="hu-HU" altLang="hu-HU" b="1" dirty="0">
                <a:latin typeface="Arial" pitchFamily="34" charset="0"/>
                <a:ea typeface="Times New Roman" pitchFamily="18" charset="0"/>
                <a:cs typeface="Arial" pitchFamily="34" charset="0"/>
              </a:rPr>
              <a:t>8</a:t>
            </a:r>
            <a:r>
              <a:rPr lang="hu-HU" altLang="hu-HU" b="1" dirty="0" smtClean="0">
                <a:latin typeface="Arial" pitchFamily="34" charset="0"/>
                <a:ea typeface="Times New Roman" pitchFamily="18" charset="0"/>
                <a:cs typeface="Arial" pitchFamily="34" charset="0"/>
              </a:rPr>
              <a:t> </a:t>
            </a:r>
            <a:r>
              <a:rPr lang="hu-HU" altLang="hu-HU" b="1" dirty="0" err="1" smtClean="0">
                <a:latin typeface="Arial" pitchFamily="34" charset="0"/>
                <a:ea typeface="Times New Roman" pitchFamily="18" charset="0"/>
                <a:cs typeface="Arial" pitchFamily="34" charset="0"/>
              </a:rPr>
              <a:t>October</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202</a:t>
            </a:r>
            <a:r>
              <a:rPr lang="hu-HU" altLang="hu-HU" b="1" dirty="0">
                <a:latin typeface="Arial" pitchFamily="34" charset="0"/>
                <a:ea typeface="Times New Roman" pitchFamily="18" charset="0"/>
                <a:cs typeface="Arial" pitchFamily="34" charset="0"/>
              </a:rPr>
              <a:t>4</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latest.</a:t>
            </a: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The relevant colleagues of the Admission Offices will inform you how to </a:t>
            </a:r>
            <a:r>
              <a:rPr kumimoji="0" lang="en-GB" altLang="hu-H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register for the courses</a:t>
            </a:r>
            <a:r>
              <a:rPr kumimoji="0" lang="en-GB"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through the NEPTUN system.</a:t>
            </a:r>
            <a:endParaRPr kumimoji="0" lang="hu-HU" altLang="hu-H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u-HU" altLang="hu-HU" b="1" i="0"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hu-HU" altLang="hu-HU" b="0" i="0"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42583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églalap 4"/>
          <p:cNvSpPr/>
          <p:nvPr/>
        </p:nvSpPr>
        <p:spPr>
          <a:xfrm>
            <a:off x="2106340" y="324247"/>
            <a:ext cx="7200800" cy="830997"/>
          </a:xfrm>
          <a:prstGeom prst="rect">
            <a:avLst/>
          </a:prstGeom>
        </p:spPr>
        <p:txBody>
          <a:bodyPr wrap="square">
            <a:spAutoFit/>
          </a:bodyPr>
          <a:lstStyle/>
          <a:p>
            <a:pPr lvl="0" algn="ctr" eaLnBrk="0" fontAlgn="base" hangingPunct="0">
              <a:spcBef>
                <a:spcPct val="0"/>
              </a:spcBef>
              <a:spcAft>
                <a:spcPct val="0"/>
              </a:spcAft>
            </a:pPr>
            <a:r>
              <a:rPr lang="hu-HU" altLang="hu-HU" sz="2400" b="1" dirty="0" err="1" smtClean="0">
                <a:latin typeface="Arial" pitchFamily="34" charset="0"/>
                <a:ea typeface="Times New Roman" pitchFamily="18" charset="0"/>
                <a:cs typeface="Arial" pitchFamily="34" charset="0"/>
              </a:rPr>
              <a:t>Academic</a:t>
            </a:r>
            <a:r>
              <a:rPr lang="hu-HU" altLang="hu-HU" sz="2400" b="1" dirty="0" smtClean="0">
                <a:latin typeface="Arial" pitchFamily="34" charset="0"/>
                <a:ea typeface="Times New Roman" pitchFamily="18" charset="0"/>
                <a:cs typeface="Arial" pitchFamily="34" charset="0"/>
              </a:rPr>
              <a:t> </a:t>
            </a:r>
            <a:r>
              <a:rPr lang="hu-HU" altLang="hu-HU" sz="2400" b="1" dirty="0" err="1">
                <a:latin typeface="Arial" pitchFamily="34" charset="0"/>
                <a:ea typeface="Times New Roman" pitchFamily="18" charset="0"/>
                <a:cs typeface="Arial" pitchFamily="34" charset="0"/>
              </a:rPr>
              <a:t>calendar</a:t>
            </a:r>
            <a:r>
              <a:rPr lang="hu-HU" altLang="hu-HU" sz="2400" b="1" dirty="0">
                <a:latin typeface="Arial" pitchFamily="34" charset="0"/>
                <a:ea typeface="Times New Roman" pitchFamily="18" charset="0"/>
                <a:cs typeface="Arial" pitchFamily="34" charset="0"/>
              </a:rPr>
              <a:t> of </a:t>
            </a:r>
            <a:r>
              <a:rPr lang="hu-HU" altLang="hu-HU" sz="2400" b="1" dirty="0" err="1">
                <a:latin typeface="Arial" pitchFamily="34" charset="0"/>
                <a:ea typeface="Times New Roman" pitchFamily="18" charset="0"/>
                <a:cs typeface="Arial" pitchFamily="34" charset="0"/>
              </a:rPr>
              <a:t>the</a:t>
            </a:r>
            <a:r>
              <a:rPr lang="hu-HU" altLang="hu-HU" sz="2400" b="1" dirty="0">
                <a:latin typeface="Arial" pitchFamily="34" charset="0"/>
                <a:ea typeface="Times New Roman" pitchFamily="18" charset="0"/>
                <a:cs typeface="Arial" pitchFamily="34" charset="0"/>
              </a:rPr>
              <a:t> University of Szeged</a:t>
            </a:r>
            <a:br>
              <a:rPr lang="hu-HU" altLang="hu-HU" sz="2400" b="1" dirty="0">
                <a:latin typeface="Arial" pitchFamily="34" charset="0"/>
                <a:ea typeface="Times New Roman" pitchFamily="18" charset="0"/>
                <a:cs typeface="Arial" pitchFamily="34" charset="0"/>
              </a:rPr>
            </a:br>
            <a:r>
              <a:rPr lang="hu-HU" altLang="hu-HU" sz="2400" b="1" dirty="0" smtClean="0">
                <a:latin typeface="Arial" pitchFamily="34" charset="0"/>
                <a:ea typeface="Times New Roman" pitchFamily="18" charset="0"/>
                <a:cs typeface="Arial" pitchFamily="34" charset="0"/>
              </a:rPr>
              <a:t>for </a:t>
            </a:r>
            <a:r>
              <a:rPr lang="hu-HU" altLang="hu-HU" sz="2400" b="1" dirty="0" err="1" smtClean="0">
                <a:latin typeface="Arial" pitchFamily="34" charset="0"/>
                <a:ea typeface="Times New Roman" pitchFamily="18" charset="0"/>
                <a:cs typeface="Arial" pitchFamily="34" charset="0"/>
              </a:rPr>
              <a:t>the</a:t>
            </a:r>
            <a:r>
              <a:rPr lang="hu-HU" altLang="hu-HU" sz="2400" b="1" dirty="0" smtClean="0">
                <a:latin typeface="Arial" pitchFamily="34" charset="0"/>
                <a:ea typeface="Times New Roman" pitchFamily="18" charset="0"/>
                <a:cs typeface="Arial" pitchFamily="34" charset="0"/>
              </a:rPr>
              <a:t> </a:t>
            </a:r>
            <a:r>
              <a:rPr lang="hu-HU" altLang="hu-HU" sz="2400" b="1" dirty="0" err="1">
                <a:latin typeface="Arial" pitchFamily="34" charset="0"/>
                <a:ea typeface="Times New Roman" pitchFamily="18" charset="0"/>
                <a:cs typeface="Arial" pitchFamily="34" charset="0"/>
              </a:rPr>
              <a:t>academic</a:t>
            </a:r>
            <a:r>
              <a:rPr lang="hu-HU" altLang="hu-HU" sz="2400" b="1" dirty="0">
                <a:latin typeface="Arial" pitchFamily="34" charset="0"/>
                <a:ea typeface="Times New Roman" pitchFamily="18" charset="0"/>
                <a:cs typeface="Arial" pitchFamily="34" charset="0"/>
              </a:rPr>
              <a:t> </a:t>
            </a:r>
            <a:r>
              <a:rPr lang="hu-HU" altLang="hu-HU" sz="2400" b="1" dirty="0" err="1">
                <a:latin typeface="Arial" pitchFamily="34" charset="0"/>
                <a:ea typeface="Times New Roman" pitchFamily="18" charset="0"/>
                <a:cs typeface="Arial" pitchFamily="34" charset="0"/>
              </a:rPr>
              <a:t>year</a:t>
            </a:r>
            <a:r>
              <a:rPr lang="hu-HU" altLang="hu-HU" sz="2400" b="1" dirty="0">
                <a:latin typeface="Arial" pitchFamily="34" charset="0"/>
                <a:ea typeface="Times New Roman" pitchFamily="18" charset="0"/>
                <a:cs typeface="Arial" pitchFamily="34" charset="0"/>
              </a:rPr>
              <a:t> </a:t>
            </a:r>
            <a:r>
              <a:rPr lang="hu-HU" altLang="hu-HU" sz="2400" b="1" dirty="0" smtClean="0">
                <a:latin typeface="Arial" pitchFamily="34" charset="0"/>
                <a:ea typeface="Times New Roman" pitchFamily="18" charset="0"/>
                <a:cs typeface="Arial" pitchFamily="34" charset="0"/>
              </a:rPr>
              <a:t>2024/2025</a:t>
            </a:r>
            <a:r>
              <a:rPr lang="hu-HU" altLang="hu-HU" sz="2400" dirty="0" smtClean="0">
                <a:latin typeface="Arial" pitchFamily="34" charset="0"/>
                <a:ea typeface="Times New Roman" pitchFamily="18" charset="0"/>
                <a:cs typeface="Arial" pitchFamily="34" charset="0"/>
              </a:rPr>
              <a:t> </a:t>
            </a:r>
            <a:endParaRPr lang="hu-HU" altLang="hu-HU" sz="2400" dirty="0">
              <a:latin typeface="Arial" pitchFamily="34" charset="0"/>
              <a:cs typeface="Arial" pitchFamily="34" charset="0"/>
            </a:endParaRPr>
          </a:p>
        </p:txBody>
      </p:sp>
      <p:graphicFrame>
        <p:nvGraphicFramePr>
          <p:cNvPr id="6" name="Táblázat 5"/>
          <p:cNvGraphicFramePr>
            <a:graphicFrameLocks noGrp="1"/>
          </p:cNvGraphicFramePr>
          <p:nvPr>
            <p:extLst>
              <p:ext uri="{D42A27DB-BD31-4B8C-83A1-F6EECF244321}">
                <p14:modId xmlns:p14="http://schemas.microsoft.com/office/powerpoint/2010/main" val="2667202076"/>
              </p:ext>
            </p:extLst>
          </p:nvPr>
        </p:nvGraphicFramePr>
        <p:xfrm>
          <a:off x="954212" y="1764407"/>
          <a:ext cx="8712970" cy="5328591"/>
        </p:xfrm>
        <a:graphic>
          <a:graphicData uri="http://schemas.openxmlformats.org/drawingml/2006/table">
            <a:tbl>
              <a:tblPr/>
              <a:tblGrid>
                <a:gridCol w="4356485">
                  <a:extLst>
                    <a:ext uri="{9D8B030D-6E8A-4147-A177-3AD203B41FA5}">
                      <a16:colId xmlns:a16="http://schemas.microsoft.com/office/drawing/2014/main" val="1068354556"/>
                    </a:ext>
                  </a:extLst>
                </a:gridCol>
                <a:gridCol w="4356485">
                  <a:extLst>
                    <a:ext uri="{9D8B030D-6E8A-4147-A177-3AD203B41FA5}">
                      <a16:colId xmlns:a16="http://schemas.microsoft.com/office/drawing/2014/main" val="3934453762"/>
                    </a:ext>
                  </a:extLst>
                </a:gridCol>
              </a:tblGrid>
              <a:tr h="373936">
                <a:tc gridSpan="2">
                  <a:txBody>
                    <a:bodyPr/>
                    <a:lstStyle/>
                    <a:p>
                      <a:pPr algn="ctr"/>
                      <a:r>
                        <a:rPr lang="hu-HU" b="1" dirty="0" err="1">
                          <a:latin typeface="Verdana, Arial, Helvetica, sans-serif"/>
                        </a:rPr>
                        <a:t>First</a:t>
                      </a:r>
                      <a:r>
                        <a:rPr lang="hu-HU" b="1" dirty="0">
                          <a:latin typeface="Verdana, Arial, Helvetica, sans-serif"/>
                        </a:rPr>
                        <a:t> </a:t>
                      </a:r>
                      <a:r>
                        <a:rPr lang="hu-HU" b="1" dirty="0" err="1">
                          <a:latin typeface="Verdana, Arial, Helvetica, sans-serif"/>
                        </a:rPr>
                        <a:t>semester</a:t>
                      </a:r>
                      <a:r>
                        <a:rPr lang="hu-HU" b="1" dirty="0">
                          <a:latin typeface="Verdana, Arial, Helvetica, sans-serif"/>
                        </a:rPr>
                        <a:t>:</a:t>
                      </a:r>
                      <a:r>
                        <a:rPr lang="hu-HU" dirty="0">
                          <a:latin typeface="Verdana, Arial, Helvetica, sans-serif"/>
                        </a:rPr>
                        <a:t> </a:t>
                      </a:r>
                      <a:endParaRPr lang="hu-HU" dirty="0"/>
                    </a:p>
                  </a:txBody>
                  <a:tcPr anchor="ctr">
                    <a:lnL>
                      <a:noFill/>
                    </a:lnL>
                    <a:lnR>
                      <a:noFill/>
                    </a:lnR>
                    <a:lnT>
                      <a:noFill/>
                    </a:lnT>
                    <a:lnB>
                      <a:noFill/>
                    </a:lnB>
                    <a:solidFill>
                      <a:srgbClr val="FFCC00"/>
                    </a:solidFill>
                  </a:tcPr>
                </a:tc>
                <a:tc hMerge="1">
                  <a:txBody>
                    <a:bodyPr/>
                    <a:lstStyle/>
                    <a:p>
                      <a:endParaRPr lang="hu-HU"/>
                    </a:p>
                  </a:txBody>
                  <a:tcPr/>
                </a:tc>
                <a:extLst>
                  <a:ext uri="{0D108BD9-81ED-4DB2-BD59-A6C34878D82A}">
                    <a16:rowId xmlns:a16="http://schemas.microsoft.com/office/drawing/2014/main" val="4237725479"/>
                  </a:ext>
                </a:extLst>
              </a:tr>
              <a:tr h="654388">
                <a:tc>
                  <a:txBody>
                    <a:bodyPr/>
                    <a:lstStyle/>
                    <a:p>
                      <a:r>
                        <a:rPr lang="hu-HU">
                          <a:latin typeface="Verdana, Arial, Helvetica, sans-serif"/>
                        </a:rPr>
                        <a:t>Fall Term:</a:t>
                      </a:r>
                      <a:endParaRPr lang="hu-HU"/>
                    </a:p>
                  </a:txBody>
                  <a:tcPr anchor="ctr">
                    <a:lnL>
                      <a:noFill/>
                    </a:lnL>
                    <a:lnR>
                      <a:noFill/>
                    </a:lnR>
                    <a:lnT>
                      <a:noFill/>
                    </a:lnT>
                    <a:lnB>
                      <a:noFill/>
                    </a:lnB>
                  </a:tcPr>
                </a:tc>
                <a:tc>
                  <a:txBody>
                    <a:bodyPr/>
                    <a:lstStyle/>
                    <a:p>
                      <a:r>
                        <a:rPr lang="hu-HU" dirty="0" smtClean="0">
                          <a:latin typeface="Verdana, Arial, Helvetica, sans-serif"/>
                        </a:rPr>
                        <a:t>09</a:t>
                      </a:r>
                      <a:r>
                        <a:rPr lang="da-DK" dirty="0" smtClean="0">
                          <a:latin typeface="Verdana, Arial, Helvetica, sans-serif"/>
                        </a:rPr>
                        <a:t> </a:t>
                      </a:r>
                      <a:r>
                        <a:rPr lang="da-DK" dirty="0">
                          <a:latin typeface="Verdana, Arial, Helvetica, sans-serif"/>
                        </a:rPr>
                        <a:t>September - </a:t>
                      </a:r>
                      <a:r>
                        <a:rPr lang="da-DK" dirty="0" smtClean="0">
                          <a:latin typeface="Verdana, Arial, Helvetica, sans-serif"/>
                        </a:rPr>
                        <a:t>1</a:t>
                      </a:r>
                      <a:r>
                        <a:rPr lang="hu-HU" dirty="0" smtClean="0">
                          <a:latin typeface="Verdana, Arial, Helvetica, sans-serif"/>
                        </a:rPr>
                        <a:t>4</a:t>
                      </a:r>
                      <a:r>
                        <a:rPr lang="da-DK" dirty="0" smtClean="0">
                          <a:latin typeface="Verdana, Arial, Helvetica, sans-serif"/>
                        </a:rPr>
                        <a:t> December 202</a:t>
                      </a:r>
                      <a:r>
                        <a:rPr lang="hu-HU" dirty="0" smtClean="0">
                          <a:latin typeface="Verdana, Arial, Helvetica, sans-serif"/>
                        </a:rPr>
                        <a:t>4</a:t>
                      </a:r>
                      <a:endParaRPr lang="da-DK" dirty="0"/>
                    </a:p>
                  </a:txBody>
                  <a:tcPr anchor="ctr">
                    <a:lnL>
                      <a:noFill/>
                    </a:lnL>
                    <a:lnR>
                      <a:noFill/>
                    </a:lnR>
                    <a:lnT>
                      <a:noFill/>
                    </a:lnT>
                    <a:lnB>
                      <a:noFill/>
                    </a:lnB>
                  </a:tcPr>
                </a:tc>
                <a:extLst>
                  <a:ext uri="{0D108BD9-81ED-4DB2-BD59-A6C34878D82A}">
                    <a16:rowId xmlns:a16="http://schemas.microsoft.com/office/drawing/2014/main" val="3556951300"/>
                  </a:ext>
                </a:extLst>
              </a:tr>
              <a:tr h="654388">
                <a:tc>
                  <a:txBody>
                    <a:bodyPr/>
                    <a:lstStyle/>
                    <a:p>
                      <a:r>
                        <a:rPr lang="hu-HU"/>
                        <a:t>Orientation Days:</a:t>
                      </a:r>
                    </a:p>
                  </a:txBody>
                  <a:tcPr anchor="ctr">
                    <a:lnL>
                      <a:noFill/>
                    </a:lnL>
                    <a:lnR>
                      <a:noFill/>
                    </a:lnR>
                    <a:lnT>
                      <a:noFill/>
                    </a:lnT>
                    <a:lnB>
                      <a:noFill/>
                    </a:lnB>
                  </a:tcPr>
                </a:tc>
                <a:tc>
                  <a:txBody>
                    <a:bodyPr/>
                    <a:lstStyle/>
                    <a:p>
                      <a:r>
                        <a:rPr lang="hu-HU" baseline="0" dirty="0" smtClean="0">
                          <a:latin typeface="Verdana, Arial, Helvetica, sans-serif"/>
                        </a:rPr>
                        <a:t>03 – 05 </a:t>
                      </a:r>
                      <a:r>
                        <a:rPr lang="hu-HU" baseline="0" dirty="0" err="1" smtClean="0">
                          <a:latin typeface="Verdana, Arial, Helvetica, sans-serif"/>
                        </a:rPr>
                        <a:t>September</a:t>
                      </a:r>
                      <a:r>
                        <a:rPr lang="hu-HU" baseline="0" dirty="0" smtClean="0">
                          <a:latin typeface="Verdana, Arial, Helvetica, sans-serif"/>
                        </a:rPr>
                        <a:t> 2024</a:t>
                      </a:r>
                      <a:endParaRPr lang="hu-HU" dirty="0"/>
                    </a:p>
                  </a:txBody>
                  <a:tcPr anchor="ctr">
                    <a:lnL>
                      <a:noFill/>
                    </a:lnL>
                    <a:lnR>
                      <a:noFill/>
                    </a:lnR>
                    <a:lnT>
                      <a:noFill/>
                    </a:lnT>
                    <a:lnB>
                      <a:noFill/>
                    </a:lnB>
                  </a:tcPr>
                </a:tc>
                <a:extLst>
                  <a:ext uri="{0D108BD9-81ED-4DB2-BD59-A6C34878D82A}">
                    <a16:rowId xmlns:a16="http://schemas.microsoft.com/office/drawing/2014/main" val="2694315404"/>
                  </a:ext>
                </a:extLst>
              </a:tr>
              <a:tr h="1215295">
                <a:tc>
                  <a:txBody>
                    <a:bodyPr/>
                    <a:lstStyle/>
                    <a:p>
                      <a:r>
                        <a:rPr lang="hu-HU">
                          <a:latin typeface="Verdana, Arial, Helvetica, sans-serif"/>
                        </a:rPr>
                        <a:t>Exam Period:</a:t>
                      </a:r>
                      <a:endParaRPr lang="hu-HU"/>
                    </a:p>
                  </a:txBody>
                  <a:tcPr anchor="ctr">
                    <a:lnL>
                      <a:noFill/>
                    </a:lnL>
                    <a:lnR>
                      <a:noFill/>
                    </a:lnR>
                    <a:lnT>
                      <a:noFill/>
                    </a:lnT>
                    <a:lnB>
                      <a:noFill/>
                    </a:lnB>
                  </a:tcPr>
                </a:tc>
                <a:tc>
                  <a:txBody>
                    <a:bodyPr/>
                    <a:lstStyle/>
                    <a:p>
                      <a:r>
                        <a:rPr lang="en-US" dirty="0" smtClean="0">
                          <a:latin typeface="Verdana, Arial, Helvetica, sans-serif"/>
                        </a:rPr>
                        <a:t>1</a:t>
                      </a:r>
                      <a:r>
                        <a:rPr lang="hu-HU" dirty="0" smtClean="0">
                          <a:latin typeface="Verdana, Arial, Helvetica, sans-serif"/>
                        </a:rPr>
                        <a:t>6</a:t>
                      </a:r>
                      <a:r>
                        <a:rPr lang="en-US" dirty="0" smtClean="0">
                          <a:latin typeface="Verdana, Arial, Helvetica, sans-serif"/>
                        </a:rPr>
                        <a:t> </a:t>
                      </a:r>
                      <a:r>
                        <a:rPr lang="en-US" dirty="0">
                          <a:latin typeface="Verdana, Arial, Helvetica, sans-serif"/>
                        </a:rPr>
                        <a:t>December - </a:t>
                      </a:r>
                      <a:r>
                        <a:rPr lang="en-US" dirty="0" smtClean="0">
                          <a:latin typeface="Verdana, Arial, Helvetica, sans-serif"/>
                        </a:rPr>
                        <a:t>2</a:t>
                      </a:r>
                      <a:r>
                        <a:rPr lang="hu-HU" dirty="0" smtClean="0">
                          <a:latin typeface="Verdana, Arial, Helvetica, sans-serif"/>
                        </a:rPr>
                        <a:t>1</a:t>
                      </a:r>
                      <a:r>
                        <a:rPr lang="en-US" dirty="0" smtClean="0">
                          <a:latin typeface="Verdana, Arial, Helvetica, sans-serif"/>
                        </a:rPr>
                        <a:t> December 202</a:t>
                      </a:r>
                      <a:r>
                        <a:rPr lang="hu-HU" dirty="0" smtClean="0">
                          <a:latin typeface="Verdana, Arial, Helvetica, sans-serif"/>
                        </a:rPr>
                        <a:t>4</a:t>
                      </a:r>
                      <a:r>
                        <a:rPr lang="en-US" dirty="0">
                          <a:latin typeface="Verdana, Arial, Helvetica, sans-serif"/>
                        </a:rPr>
                        <a:t/>
                      </a:r>
                      <a:br>
                        <a:rPr lang="en-US" dirty="0">
                          <a:latin typeface="Verdana, Arial, Helvetica, sans-serif"/>
                        </a:rPr>
                      </a:br>
                      <a:r>
                        <a:rPr lang="en-US" dirty="0">
                          <a:latin typeface="Verdana, Arial, Helvetica, sans-serif"/>
                        </a:rPr>
                        <a:t>02 January - </a:t>
                      </a:r>
                      <a:r>
                        <a:rPr lang="en-US" dirty="0" smtClean="0">
                          <a:latin typeface="Verdana, Arial, Helvetica, sans-serif"/>
                        </a:rPr>
                        <a:t>0</a:t>
                      </a:r>
                      <a:r>
                        <a:rPr lang="hu-HU" dirty="0" smtClean="0">
                          <a:latin typeface="Verdana, Arial, Helvetica, sans-serif"/>
                        </a:rPr>
                        <a:t>1</a:t>
                      </a:r>
                      <a:r>
                        <a:rPr lang="en-US" dirty="0" smtClean="0">
                          <a:latin typeface="Verdana, Arial, Helvetica, sans-serif"/>
                        </a:rPr>
                        <a:t> February 202</a:t>
                      </a:r>
                      <a:r>
                        <a:rPr lang="hu-HU" dirty="0" smtClean="0">
                          <a:latin typeface="Verdana, Arial, Helvetica, sans-serif"/>
                        </a:rPr>
                        <a:t>5</a:t>
                      </a:r>
                      <a:endParaRPr lang="en-US" dirty="0"/>
                    </a:p>
                  </a:txBody>
                  <a:tcPr anchor="ctr">
                    <a:lnL>
                      <a:noFill/>
                    </a:lnL>
                    <a:lnR>
                      <a:noFill/>
                    </a:lnR>
                    <a:lnT>
                      <a:noFill/>
                    </a:lnT>
                    <a:lnB>
                      <a:noFill/>
                    </a:lnB>
                  </a:tcPr>
                </a:tc>
                <a:extLst>
                  <a:ext uri="{0D108BD9-81ED-4DB2-BD59-A6C34878D82A}">
                    <a16:rowId xmlns:a16="http://schemas.microsoft.com/office/drawing/2014/main" val="3841328905"/>
                  </a:ext>
                </a:extLst>
              </a:tr>
              <a:tr h="373936">
                <a:tc gridSpan="2">
                  <a:txBody>
                    <a:bodyPr/>
                    <a:lstStyle/>
                    <a:p>
                      <a:r>
                        <a:rPr lang="hu-HU">
                          <a:latin typeface="Verdana, Arial, Helvetica, sans-serif"/>
                        </a:rPr>
                        <a:t> </a:t>
                      </a:r>
                      <a:endParaRPr lang="hu-HU"/>
                    </a:p>
                  </a:txBody>
                  <a:tcPr anchor="ctr">
                    <a:lnL>
                      <a:noFill/>
                    </a:lnL>
                    <a:lnR>
                      <a:noFill/>
                    </a:lnR>
                    <a:lnT>
                      <a:noFill/>
                    </a:lnT>
                    <a:lnB>
                      <a:noFill/>
                    </a:lnB>
                  </a:tcPr>
                </a:tc>
                <a:tc hMerge="1">
                  <a:txBody>
                    <a:bodyPr/>
                    <a:lstStyle/>
                    <a:p>
                      <a:endParaRPr lang="hu-HU"/>
                    </a:p>
                  </a:txBody>
                  <a:tcPr/>
                </a:tc>
                <a:extLst>
                  <a:ext uri="{0D108BD9-81ED-4DB2-BD59-A6C34878D82A}">
                    <a16:rowId xmlns:a16="http://schemas.microsoft.com/office/drawing/2014/main" val="1301712924"/>
                  </a:ext>
                </a:extLst>
              </a:tr>
              <a:tr h="373936">
                <a:tc gridSpan="2">
                  <a:txBody>
                    <a:bodyPr/>
                    <a:lstStyle/>
                    <a:p>
                      <a:pPr algn="ctr"/>
                      <a:r>
                        <a:rPr lang="hu-HU" b="1">
                          <a:latin typeface="Verdana, Arial, Helvetica, sans-serif"/>
                        </a:rPr>
                        <a:t>Second semester:</a:t>
                      </a:r>
                      <a:r>
                        <a:rPr lang="hu-HU">
                          <a:latin typeface="Verdana, Arial, Helvetica, sans-serif"/>
                        </a:rPr>
                        <a:t> </a:t>
                      </a:r>
                      <a:endParaRPr lang="hu-HU"/>
                    </a:p>
                  </a:txBody>
                  <a:tcPr anchor="ctr">
                    <a:lnL>
                      <a:noFill/>
                    </a:lnL>
                    <a:lnR>
                      <a:noFill/>
                    </a:lnR>
                    <a:lnT>
                      <a:noFill/>
                    </a:lnT>
                    <a:lnB>
                      <a:noFill/>
                    </a:lnB>
                    <a:solidFill>
                      <a:srgbClr val="FFCC00"/>
                    </a:solidFill>
                  </a:tcPr>
                </a:tc>
                <a:tc hMerge="1">
                  <a:txBody>
                    <a:bodyPr/>
                    <a:lstStyle/>
                    <a:p>
                      <a:endParaRPr lang="hu-HU"/>
                    </a:p>
                  </a:txBody>
                  <a:tcPr/>
                </a:tc>
                <a:extLst>
                  <a:ext uri="{0D108BD9-81ED-4DB2-BD59-A6C34878D82A}">
                    <a16:rowId xmlns:a16="http://schemas.microsoft.com/office/drawing/2014/main" val="2844656423"/>
                  </a:ext>
                </a:extLst>
              </a:tr>
              <a:tr h="654388">
                <a:tc>
                  <a:txBody>
                    <a:bodyPr/>
                    <a:lstStyle/>
                    <a:p>
                      <a:r>
                        <a:rPr lang="hu-HU">
                          <a:latin typeface="Verdana, Arial, Helvetica, sans-serif"/>
                        </a:rPr>
                        <a:t>Spring Term</a:t>
                      </a:r>
                      <a:endParaRPr lang="hu-HU"/>
                    </a:p>
                  </a:txBody>
                  <a:tcPr anchor="ctr">
                    <a:lnL>
                      <a:noFill/>
                    </a:lnL>
                    <a:lnR>
                      <a:noFill/>
                    </a:lnR>
                    <a:lnT>
                      <a:noFill/>
                    </a:lnT>
                    <a:lnB>
                      <a:noFill/>
                    </a:lnB>
                  </a:tcPr>
                </a:tc>
                <a:tc>
                  <a:txBody>
                    <a:bodyPr/>
                    <a:lstStyle/>
                    <a:p>
                      <a:r>
                        <a:rPr lang="en-US" dirty="0" smtClean="0">
                          <a:latin typeface="Verdana, Arial, Helvetica, sans-serif"/>
                        </a:rPr>
                        <a:t>1</a:t>
                      </a:r>
                      <a:r>
                        <a:rPr lang="hu-HU" dirty="0" smtClean="0">
                          <a:latin typeface="Verdana, Arial, Helvetica, sans-serif"/>
                        </a:rPr>
                        <a:t>0</a:t>
                      </a:r>
                      <a:r>
                        <a:rPr lang="en-US" dirty="0" smtClean="0">
                          <a:latin typeface="Verdana, Arial, Helvetica, sans-serif"/>
                        </a:rPr>
                        <a:t> </a:t>
                      </a:r>
                      <a:r>
                        <a:rPr lang="en-US" dirty="0">
                          <a:latin typeface="Verdana, Arial, Helvetica, sans-serif"/>
                        </a:rPr>
                        <a:t>February - </a:t>
                      </a:r>
                      <a:r>
                        <a:rPr lang="hu-HU" dirty="0" smtClean="0">
                          <a:latin typeface="Verdana, Arial, Helvetica, sans-serif"/>
                        </a:rPr>
                        <a:t>24</a:t>
                      </a:r>
                      <a:r>
                        <a:rPr lang="en-US" dirty="0" smtClean="0">
                          <a:latin typeface="Verdana, Arial, Helvetica, sans-serif"/>
                        </a:rPr>
                        <a:t> May 202</a:t>
                      </a:r>
                      <a:r>
                        <a:rPr lang="hu-HU" dirty="0" smtClean="0">
                          <a:latin typeface="Verdana, Arial, Helvetica, sans-serif"/>
                        </a:rPr>
                        <a:t>5</a:t>
                      </a:r>
                      <a:endParaRPr lang="en-US" dirty="0"/>
                    </a:p>
                  </a:txBody>
                  <a:tcPr anchor="ctr">
                    <a:lnL>
                      <a:noFill/>
                    </a:lnL>
                    <a:lnR>
                      <a:noFill/>
                    </a:lnR>
                    <a:lnT>
                      <a:noFill/>
                    </a:lnT>
                    <a:lnB>
                      <a:noFill/>
                    </a:lnB>
                  </a:tcPr>
                </a:tc>
                <a:extLst>
                  <a:ext uri="{0D108BD9-81ED-4DB2-BD59-A6C34878D82A}">
                    <a16:rowId xmlns:a16="http://schemas.microsoft.com/office/drawing/2014/main" val="3795201046"/>
                  </a:ext>
                </a:extLst>
              </a:tr>
              <a:tr h="654388">
                <a:tc>
                  <a:txBody>
                    <a:bodyPr/>
                    <a:lstStyle/>
                    <a:p>
                      <a:r>
                        <a:rPr lang="hu-HU"/>
                        <a:t>Orientation Days:</a:t>
                      </a:r>
                    </a:p>
                  </a:txBody>
                  <a:tcPr anchor="ctr">
                    <a:lnL>
                      <a:noFill/>
                    </a:lnL>
                    <a:lnR>
                      <a:noFill/>
                    </a:lnR>
                    <a:lnT>
                      <a:noFill/>
                    </a:lnT>
                    <a:lnB>
                      <a:noFill/>
                    </a:lnB>
                  </a:tcPr>
                </a:tc>
                <a:tc>
                  <a:txBody>
                    <a:bodyPr/>
                    <a:lstStyle/>
                    <a:p>
                      <a:r>
                        <a:rPr lang="en-US" dirty="0" smtClean="0">
                          <a:latin typeface="Verdana, Arial, Helvetica, sans-serif"/>
                        </a:rPr>
                        <a:t>1</a:t>
                      </a:r>
                      <a:r>
                        <a:rPr lang="hu-HU" dirty="0" smtClean="0">
                          <a:latin typeface="Verdana, Arial, Helvetica, sans-serif"/>
                        </a:rPr>
                        <a:t>0</a:t>
                      </a:r>
                      <a:r>
                        <a:rPr lang="en-US" dirty="0" smtClean="0">
                          <a:latin typeface="Verdana, Arial, Helvetica, sans-serif"/>
                        </a:rPr>
                        <a:t> </a:t>
                      </a:r>
                      <a:r>
                        <a:rPr lang="en-US" dirty="0">
                          <a:latin typeface="Verdana, Arial, Helvetica, sans-serif"/>
                        </a:rPr>
                        <a:t>February - </a:t>
                      </a:r>
                      <a:r>
                        <a:rPr lang="en-US" dirty="0" smtClean="0">
                          <a:latin typeface="Verdana, Arial, Helvetica, sans-serif"/>
                        </a:rPr>
                        <a:t>1</a:t>
                      </a:r>
                      <a:r>
                        <a:rPr lang="hu-HU" dirty="0" smtClean="0">
                          <a:latin typeface="Verdana, Arial, Helvetica, sans-serif"/>
                        </a:rPr>
                        <a:t>1</a:t>
                      </a:r>
                      <a:r>
                        <a:rPr lang="en-US" dirty="0" smtClean="0">
                          <a:latin typeface="Verdana, Arial, Helvetica, sans-serif"/>
                        </a:rPr>
                        <a:t> February 202</a:t>
                      </a:r>
                      <a:r>
                        <a:rPr lang="hu-HU" dirty="0" smtClean="0">
                          <a:latin typeface="Verdana, Arial, Helvetica, sans-serif"/>
                        </a:rPr>
                        <a:t>5</a:t>
                      </a:r>
                      <a:endParaRPr lang="en-US" dirty="0"/>
                    </a:p>
                  </a:txBody>
                  <a:tcPr anchor="ctr">
                    <a:lnL>
                      <a:noFill/>
                    </a:lnL>
                    <a:lnR>
                      <a:noFill/>
                    </a:lnR>
                    <a:lnT>
                      <a:noFill/>
                    </a:lnT>
                    <a:lnB>
                      <a:noFill/>
                    </a:lnB>
                  </a:tcPr>
                </a:tc>
                <a:extLst>
                  <a:ext uri="{0D108BD9-81ED-4DB2-BD59-A6C34878D82A}">
                    <a16:rowId xmlns:a16="http://schemas.microsoft.com/office/drawing/2014/main" val="1848945809"/>
                  </a:ext>
                </a:extLst>
              </a:tr>
              <a:tr h="373936">
                <a:tc>
                  <a:txBody>
                    <a:bodyPr/>
                    <a:lstStyle/>
                    <a:p>
                      <a:r>
                        <a:rPr lang="hu-HU">
                          <a:latin typeface="Verdana, Arial, Helvetica, sans-serif"/>
                        </a:rPr>
                        <a:t>Exam Period:</a:t>
                      </a:r>
                      <a:endParaRPr lang="hu-HU"/>
                    </a:p>
                  </a:txBody>
                  <a:tcPr anchor="ctr">
                    <a:lnL>
                      <a:noFill/>
                    </a:lnL>
                    <a:lnR>
                      <a:noFill/>
                    </a:lnR>
                    <a:lnT>
                      <a:noFill/>
                    </a:lnT>
                    <a:lnB>
                      <a:noFill/>
                    </a:lnB>
                  </a:tcPr>
                </a:tc>
                <a:tc>
                  <a:txBody>
                    <a:bodyPr/>
                    <a:lstStyle/>
                    <a:p>
                      <a:r>
                        <a:rPr lang="en-US" dirty="0" smtClean="0">
                          <a:latin typeface="Verdana, Arial, Helvetica, sans-serif"/>
                        </a:rPr>
                        <a:t>2</a:t>
                      </a:r>
                      <a:r>
                        <a:rPr lang="hu-HU" dirty="0" smtClean="0">
                          <a:latin typeface="Verdana, Arial, Helvetica, sans-serif"/>
                        </a:rPr>
                        <a:t>6</a:t>
                      </a:r>
                      <a:r>
                        <a:rPr lang="en-US" dirty="0" smtClean="0">
                          <a:latin typeface="Verdana, Arial, Helvetica, sans-serif"/>
                        </a:rPr>
                        <a:t> </a:t>
                      </a:r>
                      <a:r>
                        <a:rPr lang="en-US" dirty="0">
                          <a:latin typeface="Verdana, Arial, Helvetica, sans-serif"/>
                        </a:rPr>
                        <a:t>May - </a:t>
                      </a:r>
                      <a:r>
                        <a:rPr lang="hu-HU" dirty="0" smtClean="0">
                          <a:latin typeface="Verdana, Arial, Helvetica, sans-serif"/>
                        </a:rPr>
                        <a:t>05</a:t>
                      </a:r>
                      <a:r>
                        <a:rPr lang="en-US" dirty="0" smtClean="0">
                          <a:latin typeface="Verdana, Arial, Helvetica, sans-serif"/>
                        </a:rPr>
                        <a:t> </a:t>
                      </a:r>
                      <a:r>
                        <a:rPr lang="en-US" dirty="0" err="1" smtClean="0">
                          <a:latin typeface="Verdana, Arial, Helvetica, sans-serif"/>
                        </a:rPr>
                        <a:t>Ju</a:t>
                      </a:r>
                      <a:r>
                        <a:rPr lang="hu-HU" dirty="0" err="1" smtClean="0">
                          <a:latin typeface="Verdana, Arial, Helvetica, sans-serif"/>
                        </a:rPr>
                        <a:t>ly</a:t>
                      </a:r>
                      <a:r>
                        <a:rPr lang="en-US" dirty="0" smtClean="0">
                          <a:latin typeface="Verdana, Arial, Helvetica, sans-serif"/>
                        </a:rPr>
                        <a:t> 202</a:t>
                      </a:r>
                      <a:r>
                        <a:rPr lang="hu-HU" dirty="0" smtClean="0">
                          <a:latin typeface="Verdana, Arial, Helvetica, sans-serif"/>
                        </a:rPr>
                        <a:t>5</a:t>
                      </a:r>
                      <a:endParaRPr lang="en-US" dirty="0"/>
                    </a:p>
                  </a:txBody>
                  <a:tcPr anchor="ctr">
                    <a:lnL>
                      <a:noFill/>
                    </a:lnL>
                    <a:lnR>
                      <a:noFill/>
                    </a:lnR>
                    <a:lnT>
                      <a:noFill/>
                    </a:lnT>
                    <a:lnB>
                      <a:noFill/>
                    </a:lnB>
                  </a:tcPr>
                </a:tc>
                <a:extLst>
                  <a:ext uri="{0D108BD9-81ED-4DB2-BD59-A6C34878D82A}">
                    <a16:rowId xmlns:a16="http://schemas.microsoft.com/office/drawing/2014/main" val="699514028"/>
                  </a:ext>
                </a:extLst>
              </a:tr>
            </a:tbl>
          </a:graphicData>
        </a:graphic>
      </p:graphicFrame>
    </p:spTree>
    <p:extLst>
      <p:ext uri="{BB962C8B-B14F-4D97-AF65-F5344CB8AC3E}">
        <p14:creationId xmlns:p14="http://schemas.microsoft.com/office/powerpoint/2010/main" val="2224500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églalap 1"/>
          <p:cNvSpPr/>
          <p:nvPr/>
        </p:nvSpPr>
        <p:spPr>
          <a:xfrm>
            <a:off x="306140" y="180231"/>
            <a:ext cx="10153128" cy="8279190"/>
          </a:xfrm>
          <a:prstGeom prst="rect">
            <a:avLst/>
          </a:prstGeom>
        </p:spPr>
        <p:txBody>
          <a:bodyPr wrap="square">
            <a:spAutoFit/>
          </a:bodyPr>
          <a:lstStyle/>
          <a:p>
            <a:r>
              <a:rPr lang="hu-HU" sz="1600" u="sng" dirty="0"/>
              <a:t>WHERE TO GO TO APPLY FOR YOUR RESIDENCE PERMIT CARD</a:t>
            </a:r>
            <a:endParaRPr lang="hu-HU" sz="1600" dirty="0"/>
          </a:p>
          <a:p>
            <a:r>
              <a:rPr lang="hu-HU" sz="1600" b="1" dirty="0"/>
              <a:t> </a:t>
            </a:r>
            <a:endParaRPr lang="hu-HU" sz="1600" dirty="0"/>
          </a:p>
          <a:p>
            <a:r>
              <a:rPr lang="hu-HU" sz="1600" b="1" u="sng" dirty="0"/>
              <a:t>IMMIGRATION OFFICE (National </a:t>
            </a:r>
            <a:r>
              <a:rPr lang="hu-HU" sz="1600" b="1" u="sng" dirty="0" err="1"/>
              <a:t>Directorate-General</a:t>
            </a:r>
            <a:r>
              <a:rPr lang="hu-HU" sz="1600" b="1" u="sng" dirty="0"/>
              <a:t> for </a:t>
            </a:r>
            <a:r>
              <a:rPr lang="hu-HU" sz="1600" b="1" u="sng" dirty="0" err="1"/>
              <a:t>Aliens</a:t>
            </a:r>
            <a:r>
              <a:rPr lang="hu-HU" sz="1600" b="1" u="sng" dirty="0"/>
              <a:t> </a:t>
            </a:r>
            <a:r>
              <a:rPr lang="hu-HU" sz="1600" b="1" u="sng" dirty="0" err="1"/>
              <a:t>Policing</a:t>
            </a:r>
            <a:r>
              <a:rPr lang="hu-HU" sz="1600" b="1" u="sng" dirty="0"/>
              <a:t>)</a:t>
            </a:r>
            <a:endParaRPr lang="hu-HU" sz="1600" dirty="0"/>
          </a:p>
          <a:p>
            <a:r>
              <a:rPr lang="hu-HU" sz="1600" b="1" dirty="0"/>
              <a:t>BM Országos Idegenrendészeti Főigazgatóság Dél-Alföldi Regionális Igazgatóság</a:t>
            </a:r>
            <a:endParaRPr lang="hu-HU" sz="1600" dirty="0"/>
          </a:p>
          <a:p>
            <a:r>
              <a:rPr lang="hu-HU" b="1" dirty="0"/>
              <a:t> </a:t>
            </a:r>
            <a:r>
              <a:rPr lang="hu-HU" dirty="0" err="1" smtClean="0"/>
              <a:t>Websites</a:t>
            </a:r>
            <a:r>
              <a:rPr lang="hu-HU" dirty="0"/>
              <a:t>:</a:t>
            </a:r>
          </a:p>
          <a:p>
            <a:r>
              <a:rPr lang="hu-HU" u="sng" dirty="0">
                <a:hlinkClick r:id="rId3"/>
              </a:rPr>
              <a:t>http://www.bmbah.hu/index.php?lang=en</a:t>
            </a:r>
            <a:endParaRPr lang="hu-HU" dirty="0"/>
          </a:p>
          <a:p>
            <a:r>
              <a:rPr lang="hu-HU" dirty="0"/>
              <a:t>http://</a:t>
            </a:r>
            <a:r>
              <a:rPr lang="hu-HU" dirty="0" smtClean="0"/>
              <a:t>www.u-szeged.hu/admission/residence-permit</a:t>
            </a:r>
            <a:endParaRPr lang="hu-HU" sz="1600" b="1" u="sng" dirty="0" smtClean="0"/>
          </a:p>
          <a:p>
            <a:r>
              <a:rPr lang="hu-HU" sz="1600" b="1" u="sng" dirty="0" err="1" smtClean="0"/>
              <a:t>Address</a:t>
            </a:r>
            <a:r>
              <a:rPr lang="hu-HU" sz="1600" b="1" u="sng" dirty="0"/>
              <a:t>:</a:t>
            </a:r>
            <a:r>
              <a:rPr lang="hu-HU" sz="1600" b="1" dirty="0"/>
              <a:t> Szeged, </a:t>
            </a:r>
            <a:r>
              <a:rPr lang="hu-HU" sz="1600" b="1" dirty="0" err="1"/>
              <a:t>Bakay</a:t>
            </a:r>
            <a:r>
              <a:rPr lang="hu-HU" sz="1600" b="1" dirty="0"/>
              <a:t> Nándor u. 3.</a:t>
            </a:r>
            <a:endParaRPr lang="hu-HU" sz="1600" dirty="0"/>
          </a:p>
          <a:p>
            <a:r>
              <a:rPr lang="hu-HU" sz="1600" dirty="0"/>
              <a:t> </a:t>
            </a:r>
          </a:p>
          <a:p>
            <a:r>
              <a:rPr lang="hu-HU" sz="1600" b="1" dirty="0" err="1"/>
              <a:t>Opening</a:t>
            </a:r>
            <a:r>
              <a:rPr lang="hu-HU" sz="1600" b="1" dirty="0"/>
              <a:t> </a:t>
            </a:r>
            <a:r>
              <a:rPr lang="hu-HU" sz="1600" b="1" dirty="0" err="1"/>
              <a:t>hours</a:t>
            </a:r>
            <a:r>
              <a:rPr lang="hu-HU" sz="1600" b="1" dirty="0"/>
              <a:t>:</a:t>
            </a:r>
            <a:endParaRPr lang="hu-HU" sz="1600" dirty="0"/>
          </a:p>
          <a:p>
            <a:r>
              <a:rPr lang="hu-HU" sz="1600" b="1" dirty="0"/>
              <a:t> </a:t>
            </a:r>
            <a:r>
              <a:rPr lang="hu-HU" sz="1600" u="sng" dirty="0" smtClean="0"/>
              <a:t>EU </a:t>
            </a:r>
            <a:r>
              <a:rPr lang="hu-HU" sz="1600" u="sng" dirty="0"/>
              <a:t>CITIZENS and NON-EU CITIZENS</a:t>
            </a:r>
            <a:endParaRPr lang="hu-HU" sz="1600" dirty="0"/>
          </a:p>
          <a:p>
            <a:r>
              <a:rPr lang="hu-HU" sz="1600" dirty="0" err="1"/>
              <a:t>Monday</a:t>
            </a:r>
            <a:r>
              <a:rPr lang="hu-HU" sz="1600" dirty="0"/>
              <a:t>:		7.30 - 16.00</a:t>
            </a:r>
          </a:p>
          <a:p>
            <a:r>
              <a:rPr lang="hu-HU" sz="1600" dirty="0" err="1"/>
              <a:t>Tuesday</a:t>
            </a:r>
            <a:r>
              <a:rPr lang="hu-HU" sz="1600" dirty="0"/>
              <a:t>:		7.30 - 16.00</a:t>
            </a:r>
          </a:p>
          <a:p>
            <a:r>
              <a:rPr lang="hu-HU" sz="1600" dirty="0" err="1"/>
              <a:t>Wednesday</a:t>
            </a:r>
            <a:r>
              <a:rPr lang="hu-HU" sz="1600" dirty="0"/>
              <a:t>:	7.30 - 16.00</a:t>
            </a:r>
          </a:p>
          <a:p>
            <a:r>
              <a:rPr lang="hu-HU" sz="1600" dirty="0" err="1"/>
              <a:t>Thursday</a:t>
            </a:r>
            <a:r>
              <a:rPr lang="hu-HU" sz="1600" dirty="0"/>
              <a:t>:		7.30 - 16.00</a:t>
            </a:r>
          </a:p>
          <a:p>
            <a:r>
              <a:rPr lang="hu-HU" sz="1600" dirty="0" err="1"/>
              <a:t>Friday</a:t>
            </a:r>
            <a:r>
              <a:rPr lang="hu-HU" sz="1600" dirty="0"/>
              <a:t>:		CLOSED</a:t>
            </a:r>
          </a:p>
          <a:p>
            <a:r>
              <a:rPr lang="hu-HU" sz="1600" dirty="0" smtClean="0"/>
              <a:t>APPOINTMENT </a:t>
            </a:r>
            <a:r>
              <a:rPr lang="hu-HU" sz="1600" dirty="0"/>
              <a:t>BOOKING ONLINE </a:t>
            </a:r>
            <a:r>
              <a:rPr lang="hu-HU" sz="1600" dirty="0" smtClean="0"/>
              <a:t>AT: </a:t>
            </a:r>
            <a:r>
              <a:rPr lang="hu-HU" u="sng" dirty="0" smtClean="0">
                <a:hlinkClick r:id="rId4"/>
              </a:rPr>
              <a:t>http</a:t>
            </a:r>
            <a:r>
              <a:rPr lang="hu-HU" u="sng" dirty="0">
                <a:hlinkClick r:id="rId4"/>
              </a:rPr>
              <a:t>://www.bmbah.hu/index.php?option=com_osservicesbooking&amp;view=default&amp;field_id=16&amp;lang=en</a:t>
            </a:r>
            <a:endParaRPr lang="hu-HU" sz="1600" dirty="0" smtClean="0"/>
          </a:p>
          <a:p>
            <a:r>
              <a:rPr lang="hu-HU" sz="1600" b="1" dirty="0" err="1" smtClean="0"/>
              <a:t>What</a:t>
            </a:r>
            <a:r>
              <a:rPr lang="hu-HU" sz="1600" b="1" dirty="0" smtClean="0"/>
              <a:t> </a:t>
            </a:r>
            <a:r>
              <a:rPr lang="hu-HU" sz="1600" b="1" dirty="0" err="1"/>
              <a:t>to</a:t>
            </a:r>
            <a:r>
              <a:rPr lang="hu-HU" sz="1600" b="1" dirty="0"/>
              <a:t> </a:t>
            </a:r>
            <a:r>
              <a:rPr lang="hu-HU" sz="1600" b="1" dirty="0" err="1"/>
              <a:t>bring</a:t>
            </a:r>
            <a:r>
              <a:rPr lang="hu-HU" sz="1600" b="1" dirty="0"/>
              <a:t>:</a:t>
            </a:r>
            <a:endParaRPr lang="hu-HU" sz="1600" dirty="0"/>
          </a:p>
          <a:p>
            <a:r>
              <a:rPr lang="hu-HU" sz="1600" b="1" dirty="0"/>
              <a:t> </a:t>
            </a:r>
            <a:r>
              <a:rPr lang="hu-HU" sz="1600" dirty="0" smtClean="0"/>
              <a:t>ID </a:t>
            </a:r>
            <a:r>
              <a:rPr lang="hu-HU" sz="1600" dirty="0" err="1"/>
              <a:t>or</a:t>
            </a:r>
            <a:r>
              <a:rPr lang="hu-HU" sz="1600" dirty="0"/>
              <a:t> </a:t>
            </a:r>
            <a:r>
              <a:rPr lang="hu-HU" sz="1600" dirty="0" err="1"/>
              <a:t>passport</a:t>
            </a:r>
            <a:endParaRPr lang="hu-HU" sz="1600" dirty="0"/>
          </a:p>
          <a:p>
            <a:pPr lvl="0"/>
            <a:r>
              <a:rPr lang="hu-HU" sz="1600" dirty="0"/>
              <a:t>EU Health </a:t>
            </a:r>
            <a:r>
              <a:rPr lang="hu-HU" sz="1600" dirty="0" err="1"/>
              <a:t>Insurance</a:t>
            </a:r>
            <a:r>
              <a:rPr lang="hu-HU" sz="1600" dirty="0"/>
              <a:t> </a:t>
            </a:r>
            <a:r>
              <a:rPr lang="hu-HU" sz="1600" dirty="0" err="1"/>
              <a:t>Card</a:t>
            </a:r>
            <a:r>
              <a:rPr lang="hu-HU" sz="1600" dirty="0"/>
              <a:t> /</a:t>
            </a:r>
            <a:r>
              <a:rPr lang="hu-HU" sz="1600" dirty="0" err="1"/>
              <a:t>other</a:t>
            </a:r>
            <a:r>
              <a:rPr lang="hu-HU" sz="1600" dirty="0"/>
              <a:t> </a:t>
            </a:r>
            <a:r>
              <a:rPr lang="hu-HU" sz="1600" dirty="0" err="1"/>
              <a:t>Health</a:t>
            </a:r>
            <a:r>
              <a:rPr lang="hu-HU" sz="1600" dirty="0"/>
              <a:t> </a:t>
            </a:r>
            <a:r>
              <a:rPr lang="hu-HU" sz="1600" dirty="0" err="1"/>
              <a:t>Insurance</a:t>
            </a:r>
            <a:endParaRPr lang="hu-HU" sz="1600" dirty="0"/>
          </a:p>
          <a:p>
            <a:pPr lvl="0"/>
            <a:r>
              <a:rPr lang="hu-HU" sz="1600" dirty="0" err="1"/>
              <a:t>rental</a:t>
            </a:r>
            <a:r>
              <a:rPr lang="hu-HU" sz="1600" dirty="0"/>
              <a:t> </a:t>
            </a:r>
            <a:r>
              <a:rPr lang="hu-HU" sz="1600" dirty="0" err="1"/>
              <a:t>contract</a:t>
            </a:r>
            <a:r>
              <a:rPr lang="hu-HU" sz="1600" dirty="0"/>
              <a:t> /</a:t>
            </a:r>
            <a:r>
              <a:rPr lang="hu-HU" sz="1600" dirty="0" err="1"/>
              <a:t>or</a:t>
            </a:r>
            <a:r>
              <a:rPr lang="hu-HU" sz="1600" dirty="0"/>
              <a:t> </a:t>
            </a:r>
            <a:r>
              <a:rPr lang="hu-HU" sz="1600" dirty="0" err="1"/>
              <a:t>dormitory</a:t>
            </a:r>
            <a:r>
              <a:rPr lang="hu-HU" sz="1600" dirty="0"/>
              <a:t> </a:t>
            </a:r>
            <a:r>
              <a:rPr lang="hu-HU" sz="1600" dirty="0" err="1"/>
              <a:t>certificate</a:t>
            </a:r>
            <a:r>
              <a:rPr lang="hu-HU" sz="1600" dirty="0"/>
              <a:t>/ (</a:t>
            </a:r>
            <a:r>
              <a:rPr lang="hu-HU" sz="1600" dirty="0" err="1"/>
              <a:t>original</a:t>
            </a:r>
            <a:r>
              <a:rPr lang="hu-HU" sz="1600" dirty="0"/>
              <a:t>)</a:t>
            </a:r>
          </a:p>
          <a:p>
            <a:pPr lvl="0"/>
            <a:r>
              <a:rPr lang="hu-HU" sz="1600" dirty="0"/>
              <a:t>ERASMUS status </a:t>
            </a:r>
            <a:r>
              <a:rPr lang="hu-HU" sz="1600" dirty="0" err="1"/>
              <a:t>certificate</a:t>
            </a:r>
            <a:r>
              <a:rPr lang="hu-HU" sz="1600" dirty="0"/>
              <a:t> (</a:t>
            </a:r>
            <a:r>
              <a:rPr lang="hu-HU" sz="1600" dirty="0" err="1"/>
              <a:t>home</a:t>
            </a:r>
            <a:r>
              <a:rPr lang="hu-HU" sz="1600" dirty="0"/>
              <a:t>)</a:t>
            </a:r>
          </a:p>
          <a:p>
            <a:pPr lvl="0"/>
            <a:r>
              <a:rPr lang="hu-HU" sz="1600" dirty="0" err="1"/>
              <a:t>certificate</a:t>
            </a:r>
            <a:r>
              <a:rPr lang="hu-HU" sz="1600" dirty="0"/>
              <a:t> (</a:t>
            </a:r>
            <a:r>
              <a:rPr lang="hu-HU" sz="1600" dirty="0" err="1"/>
              <a:t>issued</a:t>
            </a:r>
            <a:r>
              <a:rPr lang="hu-HU" sz="1600" dirty="0"/>
              <a:t> </a:t>
            </a:r>
            <a:r>
              <a:rPr lang="hu-HU" sz="1600" dirty="0" err="1"/>
              <a:t>by</a:t>
            </a:r>
            <a:r>
              <a:rPr lang="hu-HU" sz="1600" dirty="0"/>
              <a:t> </a:t>
            </a:r>
            <a:r>
              <a:rPr lang="hu-HU" sz="1600" dirty="0" err="1"/>
              <a:t>the</a:t>
            </a:r>
            <a:r>
              <a:rPr lang="hu-HU" sz="1600" dirty="0"/>
              <a:t> International Mobility Centre of University of Szeged – </a:t>
            </a:r>
            <a:r>
              <a:rPr lang="hu-HU" sz="1600" dirty="0" err="1"/>
              <a:t>in</a:t>
            </a:r>
            <a:r>
              <a:rPr lang="hu-HU" sz="1600" dirty="0"/>
              <a:t> </a:t>
            </a:r>
            <a:r>
              <a:rPr lang="hu-HU" sz="1600" dirty="0" err="1"/>
              <a:t>Hungarian</a:t>
            </a:r>
            <a:r>
              <a:rPr lang="hu-HU" sz="1600" dirty="0"/>
              <a:t> </a:t>
            </a:r>
            <a:r>
              <a:rPr lang="hu-HU" sz="1600" dirty="0" err="1"/>
              <a:t>language</a:t>
            </a:r>
            <a:r>
              <a:rPr lang="hu-HU" sz="1600" dirty="0"/>
              <a:t>)</a:t>
            </a:r>
          </a:p>
          <a:p>
            <a:pPr lvl="0"/>
            <a:r>
              <a:rPr lang="hu-HU" sz="1600" dirty="0" err="1"/>
              <a:t>duty</a:t>
            </a:r>
            <a:r>
              <a:rPr lang="hu-HU" sz="1600" dirty="0"/>
              <a:t> </a:t>
            </a:r>
            <a:r>
              <a:rPr lang="hu-HU" sz="1600" dirty="0" err="1"/>
              <a:t>stamp</a:t>
            </a:r>
            <a:r>
              <a:rPr lang="hu-HU" sz="1600" dirty="0"/>
              <a:t> (ILLETÉKBÉLYEG) 1.000.- HUF</a:t>
            </a:r>
          </a:p>
          <a:p>
            <a:r>
              <a:rPr lang="hu-HU" sz="1600" dirty="0" err="1"/>
              <a:t>It</a:t>
            </a:r>
            <a:r>
              <a:rPr lang="hu-HU" sz="1600" dirty="0"/>
              <a:t> is </a:t>
            </a:r>
            <a:r>
              <a:rPr lang="hu-HU" sz="1600" dirty="0" err="1"/>
              <a:t>not</a:t>
            </a:r>
            <a:r>
              <a:rPr lang="hu-HU" sz="1600" dirty="0"/>
              <a:t> </a:t>
            </a:r>
            <a:r>
              <a:rPr lang="hu-HU" sz="1600" dirty="0" err="1"/>
              <a:t>required</a:t>
            </a:r>
            <a:r>
              <a:rPr lang="hu-HU" sz="1600" dirty="0"/>
              <a:t> </a:t>
            </a:r>
            <a:r>
              <a:rPr lang="hu-HU" sz="1600" dirty="0" err="1"/>
              <a:t>in</a:t>
            </a:r>
            <a:r>
              <a:rPr lang="hu-HU" sz="1600" dirty="0"/>
              <a:t> </a:t>
            </a:r>
            <a:r>
              <a:rPr lang="hu-HU" sz="1600" dirty="0" err="1"/>
              <a:t>case</a:t>
            </a:r>
            <a:r>
              <a:rPr lang="hu-HU" sz="1600" dirty="0"/>
              <a:t> of NON-EU CITIZENS </a:t>
            </a:r>
            <a:r>
              <a:rPr lang="hu-HU" sz="1600" b="1" i="1" dirty="0" err="1"/>
              <a:t>coming</a:t>
            </a:r>
            <a:r>
              <a:rPr lang="hu-HU" sz="1600" b="1" i="1" dirty="0"/>
              <a:t> </a:t>
            </a:r>
            <a:r>
              <a:rPr lang="hu-HU" sz="1600" b="1" i="1" dirty="0" err="1"/>
              <a:t>to</a:t>
            </a:r>
            <a:r>
              <a:rPr lang="hu-HU" sz="1600" b="1" i="1" dirty="0"/>
              <a:t> Hungary </a:t>
            </a:r>
            <a:r>
              <a:rPr lang="hu-HU" sz="1600" b="1" i="1" dirty="0" err="1"/>
              <a:t>with</a:t>
            </a:r>
            <a:r>
              <a:rPr lang="hu-HU" sz="1600" b="1" i="1" dirty="0"/>
              <a:t> </a:t>
            </a:r>
            <a:r>
              <a:rPr lang="hu-HU" sz="1600" b="1" i="1" dirty="0" err="1"/>
              <a:t>visa</a:t>
            </a:r>
            <a:endParaRPr lang="hu-HU" sz="1600" dirty="0"/>
          </a:p>
          <a:p>
            <a:pPr lvl="0"/>
            <a:r>
              <a:rPr lang="hu-HU" sz="1600" b="1" i="1" dirty="0" err="1"/>
              <a:t>passport</a:t>
            </a:r>
            <a:r>
              <a:rPr lang="hu-HU" sz="1600" b="1" i="1" dirty="0"/>
              <a:t> </a:t>
            </a:r>
            <a:r>
              <a:rPr lang="hu-HU" sz="1600" b="1" i="1" dirty="0" err="1"/>
              <a:t>size</a:t>
            </a:r>
            <a:r>
              <a:rPr lang="hu-HU" sz="1600" b="1" i="1" dirty="0"/>
              <a:t> </a:t>
            </a:r>
            <a:r>
              <a:rPr lang="hu-HU" sz="1600" b="1" i="1" dirty="0" err="1"/>
              <a:t>photo</a:t>
            </a:r>
            <a:r>
              <a:rPr lang="hu-HU" sz="1600" b="1" i="1" dirty="0"/>
              <a:t> </a:t>
            </a:r>
            <a:r>
              <a:rPr lang="hu-HU" sz="1600" b="1" i="1" dirty="0" err="1"/>
              <a:t>required</a:t>
            </a:r>
            <a:r>
              <a:rPr lang="hu-HU" sz="1600" b="1" i="1" dirty="0"/>
              <a:t> </a:t>
            </a:r>
            <a:r>
              <a:rPr lang="hu-HU" sz="1600" b="1" i="1" dirty="0" err="1"/>
              <a:t>in</a:t>
            </a:r>
            <a:r>
              <a:rPr lang="hu-HU" sz="1600" b="1" i="1" dirty="0"/>
              <a:t> </a:t>
            </a:r>
            <a:r>
              <a:rPr lang="hu-HU" sz="1600" b="1" i="1" dirty="0" err="1"/>
              <a:t>case</a:t>
            </a:r>
            <a:r>
              <a:rPr lang="hu-HU" sz="1600" b="1" i="1" dirty="0"/>
              <a:t> of NON-EU CITIZENS </a:t>
            </a:r>
            <a:r>
              <a:rPr lang="hu-HU" sz="1600" b="1" i="1" dirty="0" err="1"/>
              <a:t>coming</a:t>
            </a:r>
            <a:r>
              <a:rPr lang="hu-HU" sz="1600" b="1" i="1" dirty="0"/>
              <a:t> </a:t>
            </a:r>
            <a:r>
              <a:rPr lang="hu-HU" sz="1600" b="1" i="1" dirty="0" err="1"/>
              <a:t>to</a:t>
            </a:r>
            <a:r>
              <a:rPr lang="hu-HU" sz="1600" b="1" i="1" dirty="0"/>
              <a:t> Hungary </a:t>
            </a:r>
            <a:r>
              <a:rPr lang="hu-HU" sz="1600" b="1" i="1" dirty="0" err="1"/>
              <a:t>with</a:t>
            </a:r>
            <a:r>
              <a:rPr lang="hu-HU" sz="1600" b="1" i="1" dirty="0"/>
              <a:t> </a:t>
            </a:r>
            <a:r>
              <a:rPr lang="hu-HU" sz="1600" b="1" i="1" dirty="0" err="1"/>
              <a:t>visa</a:t>
            </a:r>
            <a:r>
              <a:rPr lang="hu-HU" sz="1600" b="1" i="1" dirty="0"/>
              <a:t> </a:t>
            </a:r>
            <a:r>
              <a:rPr lang="hu-HU" sz="1600" b="1" i="1" dirty="0" err="1"/>
              <a:t>only</a:t>
            </a:r>
            <a:r>
              <a:rPr lang="hu-HU" sz="1600" b="1" i="1" dirty="0"/>
              <a:t>!</a:t>
            </a:r>
            <a:endParaRPr lang="hu-HU" sz="1600" dirty="0"/>
          </a:p>
          <a:p>
            <a:r>
              <a:rPr lang="hu-HU" sz="1600" dirty="0"/>
              <a:t> </a:t>
            </a:r>
          </a:p>
          <a:p>
            <a:r>
              <a:rPr lang="hu-HU" sz="1600" dirty="0" err="1"/>
              <a:t>As</a:t>
            </a:r>
            <a:r>
              <a:rPr lang="hu-HU" sz="1600" dirty="0"/>
              <a:t> </a:t>
            </a:r>
            <a:r>
              <a:rPr lang="hu-HU" sz="1600" dirty="0" err="1"/>
              <a:t>soon</a:t>
            </a:r>
            <a:r>
              <a:rPr lang="hu-HU" sz="1600" dirty="0"/>
              <a:t> </a:t>
            </a:r>
            <a:r>
              <a:rPr lang="hu-HU" sz="1600" dirty="0" err="1"/>
              <a:t>as</a:t>
            </a:r>
            <a:r>
              <a:rPr lang="hu-HU" sz="1600" dirty="0"/>
              <a:t> </a:t>
            </a:r>
            <a:r>
              <a:rPr lang="hu-HU" sz="1600" dirty="0" err="1"/>
              <a:t>you</a:t>
            </a:r>
            <a:r>
              <a:rPr lang="hu-HU" sz="1600" dirty="0"/>
              <a:t> </a:t>
            </a:r>
            <a:r>
              <a:rPr lang="hu-HU" sz="1600" dirty="0" err="1"/>
              <a:t>will</a:t>
            </a:r>
            <a:r>
              <a:rPr lang="hu-HU" sz="1600" dirty="0"/>
              <a:t> </a:t>
            </a:r>
            <a:r>
              <a:rPr lang="hu-HU" sz="1600" dirty="0" err="1"/>
              <a:t>receive</a:t>
            </a:r>
            <a:r>
              <a:rPr lang="hu-HU" sz="1600" dirty="0"/>
              <a:t> </a:t>
            </a:r>
            <a:r>
              <a:rPr lang="hu-HU" sz="1600" dirty="0" err="1"/>
              <a:t>your</a:t>
            </a:r>
            <a:r>
              <a:rPr lang="hu-HU" sz="1600" dirty="0"/>
              <a:t> </a:t>
            </a:r>
            <a:r>
              <a:rPr lang="hu-HU" sz="1600" dirty="0" err="1"/>
              <a:t>residence</a:t>
            </a:r>
            <a:r>
              <a:rPr lang="hu-HU" sz="1600" dirty="0"/>
              <a:t> permit </a:t>
            </a:r>
            <a:r>
              <a:rPr lang="hu-HU" sz="1600" dirty="0" err="1"/>
              <a:t>card</a:t>
            </a:r>
            <a:r>
              <a:rPr lang="hu-HU" sz="1600" dirty="0"/>
              <a:t>, </a:t>
            </a:r>
            <a:r>
              <a:rPr lang="hu-HU" sz="1600" dirty="0" err="1"/>
              <a:t>please</a:t>
            </a:r>
            <a:r>
              <a:rPr lang="hu-HU" sz="1600" dirty="0"/>
              <a:t> </a:t>
            </a:r>
            <a:r>
              <a:rPr lang="hu-HU" sz="1600" dirty="0" err="1" smtClean="0"/>
              <a:t>upload</a:t>
            </a:r>
            <a:r>
              <a:rPr lang="hu-HU" sz="1600" dirty="0" smtClean="0"/>
              <a:t> </a:t>
            </a:r>
            <a:r>
              <a:rPr lang="hu-HU" sz="1600" dirty="0" err="1"/>
              <a:t>the</a:t>
            </a:r>
            <a:r>
              <a:rPr lang="hu-HU" sz="1600" dirty="0"/>
              <a:t> </a:t>
            </a:r>
            <a:r>
              <a:rPr lang="hu-HU" sz="1600" dirty="0" err="1"/>
              <a:t>scanned</a:t>
            </a:r>
            <a:r>
              <a:rPr lang="hu-HU" sz="1600" dirty="0"/>
              <a:t> version of </a:t>
            </a:r>
            <a:r>
              <a:rPr lang="hu-HU" sz="1600" dirty="0" smtClean="0"/>
              <a:t>it </a:t>
            </a:r>
            <a:r>
              <a:rPr lang="hu-HU" sz="1600" dirty="0" err="1" smtClean="0"/>
              <a:t>on</a:t>
            </a:r>
            <a:r>
              <a:rPr lang="hu-HU" sz="1600" dirty="0" smtClean="0"/>
              <a:t> </a:t>
            </a:r>
            <a:r>
              <a:rPr lang="hu-HU" sz="1600" dirty="0" err="1" smtClean="0"/>
              <a:t>DreamApply</a:t>
            </a:r>
            <a:endParaRPr lang="hu-HU" sz="1600" dirty="0"/>
          </a:p>
          <a:p>
            <a:r>
              <a:rPr lang="hu-HU" sz="1600" dirty="0"/>
              <a:t> </a:t>
            </a:r>
            <a:endParaRPr lang="hu-HU" sz="1600" dirty="0" smtClean="0"/>
          </a:p>
          <a:p>
            <a:endParaRPr lang="hu-HU" sz="1400" dirty="0"/>
          </a:p>
          <a:p>
            <a:endParaRPr lang="hu-HU" sz="1400" dirty="0"/>
          </a:p>
        </p:txBody>
      </p:sp>
    </p:spTree>
    <p:extLst>
      <p:ext uri="{BB962C8B-B14F-4D97-AF65-F5344CB8AC3E}">
        <p14:creationId xmlns:p14="http://schemas.microsoft.com/office/powerpoint/2010/main" val="1491652946"/>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2153</TotalTime>
  <Words>933</Words>
  <Application>Microsoft Office PowerPoint</Application>
  <PresentationFormat>Egyéni</PresentationFormat>
  <Paragraphs>109</Paragraphs>
  <Slides>4</Slides>
  <Notes>1</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4</vt:i4>
      </vt:variant>
    </vt:vector>
  </HeadingPairs>
  <TitlesOfParts>
    <vt:vector size="11" baseType="lpstr">
      <vt:lpstr>Arial</vt:lpstr>
      <vt:lpstr>Calibri</vt:lpstr>
      <vt:lpstr>Times</vt:lpstr>
      <vt:lpstr>Times New Roman</vt:lpstr>
      <vt:lpstr>Verdana, Arial, Helvetica, sans-serif</vt:lpstr>
      <vt:lpstr>Wingdings</vt:lpstr>
      <vt:lpstr>Office-téma</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SZTE NMI</dc:creator>
  <cp:lastModifiedBy>Pető Ágnes</cp:lastModifiedBy>
  <cp:revision>126</cp:revision>
  <cp:lastPrinted>2024-08-28T15:18:16Z</cp:lastPrinted>
  <dcterms:created xsi:type="dcterms:W3CDTF">2019-01-16T08:12:22Z</dcterms:created>
  <dcterms:modified xsi:type="dcterms:W3CDTF">2024-08-29T16:05:44Z</dcterms:modified>
</cp:coreProperties>
</file>