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78" r:id="rId4"/>
    <p:sldId id="283" r:id="rId5"/>
    <p:sldId id="281" r:id="rId6"/>
    <p:sldId id="280" r:id="rId7"/>
    <p:sldId id="284" r:id="rId8"/>
    <p:sldId id="275" r:id="rId9"/>
    <p:sldId id="285" r:id="rId10"/>
    <p:sldId id="269" r:id="rId11"/>
    <p:sldId id="274" r:id="rId12"/>
    <p:sldId id="277" r:id="rId13"/>
    <p:sldId id="295" r:id="rId14"/>
    <p:sldId id="272" r:id="rId15"/>
    <p:sldId id="292" r:id="rId16"/>
    <p:sldId id="286" r:id="rId17"/>
    <p:sldId id="294" r:id="rId18"/>
    <p:sldId id="293" r:id="rId19"/>
    <p:sldId id="287" r:id="rId20"/>
    <p:sldId id="298" r:id="rId21"/>
    <p:sldId id="296" r:id="rId22"/>
    <p:sldId id="291" r:id="rId23"/>
    <p:sldId id="288" r:id="rId24"/>
    <p:sldId id="297" r:id="rId25"/>
    <p:sldId id="299" r:id="rId26"/>
    <p:sldId id="290" r:id="rId27"/>
    <p:sldId id="271" r:id="rId28"/>
  </p:sldIdLst>
  <p:sldSz cx="18288000" cy="10287000"/>
  <p:notesSz cx="6858000" cy="9144000"/>
  <p:embeddedFontLst>
    <p:embeddedFont>
      <p:font typeface="Lexend Light" panose="020B0604020202020204" charset="-18"/>
      <p:regular r:id="rId30"/>
    </p:embeddedFont>
    <p:embeddedFont>
      <p:font typeface="Lexend" panose="020B0604020202020204" charset="-18"/>
      <p:regular r:id="rId31"/>
    </p:embeddedFont>
    <p:embeddedFont>
      <p:font typeface="Open Sans" panose="020B0604020202020204" charset="0"/>
      <p:regular r:id="rId32"/>
      <p:bold r:id="rId33"/>
      <p:italic r:id="rId34"/>
      <p:bold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Lexend Bold" panose="020B0604020202020204" charset="-18"/>
      <p:regular r:id="rId40"/>
    </p:embeddedFont>
    <p:embeddedFont>
      <p:font typeface="Open Sans Bold" panose="020B0604020202020204" charset="0"/>
      <p:regular r:id="rId41"/>
    </p:embeddedFont>
    <p:embeddedFont>
      <p:font typeface="Majesty" panose="020B0604020202020204" charset="-128"/>
      <p:regular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lázs Katalin" initials="BK" lastIdx="2" clrIdx="0">
    <p:extLst>
      <p:ext uri="{19B8F6BF-5375-455C-9EA6-DF929625EA0E}">
        <p15:presenceInfo xmlns:p15="http://schemas.microsoft.com/office/powerpoint/2012/main" userId="S-1-5-21-4022975467-1303974105-3834123883-58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0F2A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Közepesen sötét stílus 3 – 1. jelölőszín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Közepesen sötét stílus 4 – 1. jelölőszín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Közepesen sötét stílus 1 – 1. jelölőszín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85199" autoAdjust="0"/>
  </p:normalViewPr>
  <p:slideViewPr>
    <p:cSldViewPr>
      <p:cViewPr varScale="1">
        <p:scale>
          <a:sx n="49" d="100"/>
          <a:sy n="49" d="100"/>
        </p:scale>
        <p:origin x="1042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9B700-19E7-4F50-A3CF-719AAF60447B}" type="datetimeFigureOut">
              <a:rPr lang="hu-HU" smtClean="0"/>
              <a:t>2026. 02. 09.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1710D-3A21-437A-A8B0-604A1C0E3CF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64196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710D-3A21-437A-A8B0-604A1C0E3CF1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063244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710D-3A21-437A-A8B0-604A1C0E3CF1}" type="slidenum">
              <a:rPr lang="hu-HU" smtClean="0"/>
              <a:t>24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210136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710D-3A21-437A-A8B0-604A1C0E3CF1}" type="slidenum">
              <a:rPr lang="hu-HU" smtClean="0"/>
              <a:t>25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2147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710D-3A21-437A-A8B0-604A1C0E3CF1}" type="slidenum">
              <a:rPr lang="hu-HU" smtClean="0"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37527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710D-3A21-437A-A8B0-604A1C0E3CF1}" type="slidenum">
              <a:rPr lang="hu-HU" smtClean="0"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6341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710D-3A21-437A-A8B0-604A1C0E3CF1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155854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sz="120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710D-3A21-437A-A8B0-604A1C0E3CF1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006569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710D-3A21-437A-A8B0-604A1C0E3CF1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179788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710D-3A21-437A-A8B0-604A1C0E3CF1}" type="slidenum">
              <a:rPr lang="hu-HU" smtClean="0"/>
              <a:t>19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935215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710D-3A21-437A-A8B0-604A1C0E3CF1}" type="slidenum">
              <a:rPr lang="hu-HU" smtClean="0"/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77046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710D-3A21-437A-A8B0-604A1C0E3CF1}" type="slidenum">
              <a:rPr lang="hu-HU" smtClean="0"/>
              <a:t>22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84731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8"/>
          <p:cNvSpPr/>
          <p:nvPr userDrawn="1"/>
        </p:nvSpPr>
        <p:spPr>
          <a:xfrm>
            <a:off x="0" y="342900"/>
            <a:ext cx="18288000" cy="783261"/>
          </a:xfrm>
          <a:custGeom>
            <a:avLst/>
            <a:gdLst/>
            <a:ahLst/>
            <a:cxnLst/>
            <a:rect l="l" t="t" r="r" b="b"/>
            <a:pathLst>
              <a:path w="4951509" h="206292">
                <a:moveTo>
                  <a:pt x="0" y="0"/>
                </a:moveTo>
                <a:lnTo>
                  <a:pt x="4951509" y="0"/>
                </a:lnTo>
                <a:lnTo>
                  <a:pt x="4951509" y="206292"/>
                </a:lnTo>
                <a:lnTo>
                  <a:pt x="0" y="206292"/>
                </a:lnTo>
                <a:close/>
              </a:path>
            </a:pathLst>
          </a:custGeom>
          <a:solidFill>
            <a:srgbClr val="0F2A71"/>
          </a:solidFill>
        </p:spPr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8600" y="342900"/>
            <a:ext cx="15773400" cy="785809"/>
          </a:xfrm>
          <a:prstGeom prst="rect">
            <a:avLst/>
          </a:prstGeom>
        </p:spPr>
        <p:txBody>
          <a:bodyPr anchor="ctr"/>
          <a:lstStyle>
            <a:lvl1pPr algn="l">
              <a:defRPr sz="35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5" name="TextBox 109"/>
          <p:cNvSpPr txBox="1"/>
          <p:nvPr userDrawn="1"/>
        </p:nvSpPr>
        <p:spPr>
          <a:xfrm>
            <a:off x="0" y="405575"/>
            <a:ext cx="18288000" cy="927922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360"/>
              </a:lnSpc>
            </a:pPr>
            <a:endParaRPr/>
          </a:p>
        </p:txBody>
      </p:sp>
      <p:grpSp>
        <p:nvGrpSpPr>
          <p:cNvPr id="6" name="Group 132"/>
          <p:cNvGrpSpPr/>
          <p:nvPr userDrawn="1"/>
        </p:nvGrpSpPr>
        <p:grpSpPr>
          <a:xfrm rot="-10800000">
            <a:off x="17266551" y="1539069"/>
            <a:ext cx="869049" cy="8252631"/>
            <a:chOff x="-70969" y="619592"/>
            <a:chExt cx="1158733" cy="11080680"/>
          </a:xfrm>
        </p:grpSpPr>
        <p:sp>
          <p:nvSpPr>
            <p:cNvPr id="8" name="TextBox 133"/>
            <p:cNvSpPr txBox="1"/>
            <p:nvPr/>
          </p:nvSpPr>
          <p:spPr>
            <a:xfrm rot="16200000">
              <a:off x="-2432776" y="3490381"/>
              <a:ext cx="6391329" cy="64975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GB" sz="2700" dirty="0" smtClean="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  <a:endParaRPr lang="en-GB" sz="2700" dirty="0">
                <a:solidFill>
                  <a:srgbClr val="041273"/>
                </a:solidFill>
                <a:latin typeface="Open Sans Bold"/>
                <a:ea typeface="Open Sans Bold"/>
                <a:cs typeface="Open Sans Bold"/>
                <a:sym typeface="Open Sans Bold"/>
              </a:endParaRPr>
            </a:p>
          </p:txBody>
        </p:sp>
        <p:sp>
          <p:nvSpPr>
            <p:cNvPr id="9" name="TextBox 134"/>
            <p:cNvSpPr txBox="1"/>
            <p:nvPr/>
          </p:nvSpPr>
          <p:spPr>
            <a:xfrm rot="16200000">
              <a:off x="-3877697" y="7312188"/>
              <a:ext cx="8194812" cy="5813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GB" sz="2400" dirty="0" smtClean="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  <a:endParaRPr lang="en-GB" sz="2400" dirty="0">
                <a:solidFill>
                  <a:srgbClr val="A6A6A6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pic>
        <p:nvPicPr>
          <p:cNvPr id="10" name="Kép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59200" y="266700"/>
            <a:ext cx="1721224" cy="899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779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svg"/><Relationship Id="rId13" Type="http://schemas.openxmlformats.org/officeDocument/2006/relationships/image" Target="../media/image26.png"/><Relationship Id="rId18" Type="http://schemas.openxmlformats.org/officeDocument/2006/relationships/image" Target="../media/image119.svg"/><Relationship Id="rId3" Type="http://schemas.openxmlformats.org/officeDocument/2006/relationships/image" Target="../media/image19.png"/><Relationship Id="rId21" Type="http://schemas.openxmlformats.org/officeDocument/2006/relationships/image" Target="../media/image4.sv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image" Target="../media/image4.png"/><Relationship Id="rId16" Type="http://schemas.openxmlformats.org/officeDocument/2006/relationships/image" Target="../media/image29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svg"/><Relationship Id="rId11" Type="http://schemas.openxmlformats.org/officeDocument/2006/relationships/image" Target="../media/image24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19" Type="http://schemas.openxmlformats.org/officeDocument/2006/relationships/image" Target="../media/image31.png"/><Relationship Id="rId4" Type="http://schemas.openxmlformats.org/officeDocument/2006/relationships/image" Target="../media/image20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4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10" Type="http://schemas.openxmlformats.org/officeDocument/2006/relationships/image" Target="../media/image34.png"/><Relationship Id="rId4" Type="http://schemas.openxmlformats.org/officeDocument/2006/relationships/image" Target="../media/image5.png"/><Relationship Id="rId9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5.png"/><Relationship Id="rId7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9" Type="http://schemas.openxmlformats.org/officeDocument/2006/relationships/image" Target="../media/image36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mailto:farkas.fanni.04@szte.hu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4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10" Type="http://schemas.openxmlformats.org/officeDocument/2006/relationships/hyperlink" Target="https://oif.gov.hu/regional-offices/south-plain-regional-directorate-szeged-kecskemet-bekescsaba" TargetMode="External"/><Relationship Id="rId4" Type="http://schemas.openxmlformats.org/officeDocument/2006/relationships/image" Target="../media/image5.png"/><Relationship Id="rId9" Type="http://schemas.openxmlformats.org/officeDocument/2006/relationships/hyperlink" Target="https://oif.gov.hu/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u-szeged.hu/hszi/english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mailto:farkas.fanni.04@szte.hu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png"/><Relationship Id="rId7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5.png"/><Relationship Id="rId7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10" Type="http://schemas.openxmlformats.org/officeDocument/2006/relationships/image" Target="../media/image9.jp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5.png"/><Relationship Id="rId7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4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NULL"/><Relationship Id="rId4" Type="http://schemas.openxmlformats.org/officeDocument/2006/relationships/image" Target="../media/image13.png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4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A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38405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hu-HU" dirty="0"/>
          </a:p>
        </p:txBody>
      </p:sp>
      <p:sp>
        <p:nvSpPr>
          <p:cNvPr id="9" name="Szövegdoboz 8"/>
          <p:cNvSpPr txBox="1"/>
          <p:nvPr/>
        </p:nvSpPr>
        <p:spPr>
          <a:xfrm>
            <a:off x="1295400" y="1790700"/>
            <a:ext cx="77585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5400" dirty="0" err="1" smtClean="0">
                <a:ln w="0"/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to</a:t>
            </a:r>
            <a:endParaRPr lang="hu-HU" sz="5400" dirty="0" smtClean="0">
              <a:ln w="0"/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endParaRPr lang="hu-HU" sz="5400" dirty="0">
              <a:ln w="0"/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endParaRPr lang="hu-HU" sz="5400" dirty="0">
              <a:ln w="0"/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9" name="Kép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1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84" y="-914705"/>
            <a:ext cx="16842032" cy="11201705"/>
          </a:xfrm>
          <a:prstGeom prst="rect">
            <a:avLst/>
          </a:prstGeom>
        </p:spPr>
      </p:pic>
      <p:sp>
        <p:nvSpPr>
          <p:cNvPr id="8" name="Szövegdoboz 7"/>
          <p:cNvSpPr txBox="1"/>
          <p:nvPr/>
        </p:nvSpPr>
        <p:spPr>
          <a:xfrm>
            <a:off x="2628900" y="2470156"/>
            <a:ext cx="13030200" cy="264687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16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Lexend" panose="020B0604020202020204" charset="-18"/>
              </a:rPr>
              <a:t>WELCOME</a:t>
            </a:r>
            <a:endParaRPr lang="hu-HU" sz="199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Lexend" panose="020B0604020202020204" charset="-1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6201" y="0"/>
            <a:ext cx="18211800" cy="10287000"/>
            <a:chOff x="0" y="0"/>
            <a:chExt cx="24650587" cy="13716000"/>
          </a:xfrm>
        </p:grpSpPr>
        <p:sp>
          <p:nvSpPr>
            <p:cNvPr id="3" name="Freeform 3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" name="Freeform 4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" name="Freeform 5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" name="Freeform 6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 flipH="1">
              <a:off x="9505105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 flipH="1">
              <a:off x="38017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pic>
        <p:nvPicPr>
          <p:cNvPr id="149" name="Kép 14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"/>
          <a:stretch/>
        </p:blipFill>
        <p:spPr>
          <a:xfrm>
            <a:off x="7175319" y="1015387"/>
            <a:ext cx="9323315" cy="9233514"/>
          </a:xfrm>
          <a:prstGeom prst="rect">
            <a:avLst/>
          </a:prstGeom>
        </p:spPr>
      </p:pic>
      <p:grpSp>
        <p:nvGrpSpPr>
          <p:cNvPr id="107" name="Group 107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09" name="TextBox 109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1" name="Freeform 111"/>
          <p:cNvSpPr/>
          <p:nvPr/>
        </p:nvSpPr>
        <p:spPr>
          <a:xfrm>
            <a:off x="9679120" y="7055714"/>
            <a:ext cx="251074" cy="251074"/>
          </a:xfrm>
          <a:custGeom>
            <a:avLst/>
            <a:gdLst/>
            <a:ahLst/>
            <a:cxnLst/>
            <a:rect l="l" t="t" r="r" b="b"/>
            <a:pathLst>
              <a:path w="251074" h="251074">
                <a:moveTo>
                  <a:pt x="0" y="0"/>
                </a:moveTo>
                <a:lnTo>
                  <a:pt x="251075" y="0"/>
                </a:lnTo>
                <a:lnTo>
                  <a:pt x="251075" y="251074"/>
                </a:lnTo>
                <a:lnTo>
                  <a:pt x="0" y="2510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2" name="Freeform 112"/>
          <p:cNvSpPr/>
          <p:nvPr/>
        </p:nvSpPr>
        <p:spPr>
          <a:xfrm>
            <a:off x="7510648" y="8653385"/>
            <a:ext cx="251074" cy="251074"/>
          </a:xfrm>
          <a:custGeom>
            <a:avLst/>
            <a:gdLst/>
            <a:ahLst/>
            <a:cxnLst/>
            <a:rect l="l" t="t" r="r" b="b"/>
            <a:pathLst>
              <a:path w="251074" h="251074">
                <a:moveTo>
                  <a:pt x="0" y="0"/>
                </a:moveTo>
                <a:lnTo>
                  <a:pt x="251074" y="0"/>
                </a:lnTo>
                <a:lnTo>
                  <a:pt x="251074" y="251074"/>
                </a:lnTo>
                <a:lnTo>
                  <a:pt x="0" y="2510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3" name="Freeform 113"/>
          <p:cNvSpPr/>
          <p:nvPr/>
        </p:nvSpPr>
        <p:spPr>
          <a:xfrm>
            <a:off x="8596671" y="9007226"/>
            <a:ext cx="251074" cy="251074"/>
          </a:xfrm>
          <a:custGeom>
            <a:avLst/>
            <a:gdLst/>
            <a:ahLst/>
            <a:cxnLst/>
            <a:rect l="l" t="t" r="r" b="b"/>
            <a:pathLst>
              <a:path w="251074" h="251074">
                <a:moveTo>
                  <a:pt x="0" y="0"/>
                </a:moveTo>
                <a:lnTo>
                  <a:pt x="251075" y="0"/>
                </a:lnTo>
                <a:lnTo>
                  <a:pt x="251075" y="251074"/>
                </a:lnTo>
                <a:lnTo>
                  <a:pt x="0" y="2510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4" name="Freeform 114"/>
          <p:cNvSpPr/>
          <p:nvPr/>
        </p:nvSpPr>
        <p:spPr>
          <a:xfrm>
            <a:off x="11507745" y="4935584"/>
            <a:ext cx="251074" cy="251074"/>
          </a:xfrm>
          <a:custGeom>
            <a:avLst/>
            <a:gdLst/>
            <a:ahLst/>
            <a:cxnLst/>
            <a:rect l="l" t="t" r="r" b="b"/>
            <a:pathLst>
              <a:path w="251074" h="251074">
                <a:moveTo>
                  <a:pt x="0" y="0"/>
                </a:moveTo>
                <a:lnTo>
                  <a:pt x="251075" y="0"/>
                </a:lnTo>
                <a:lnTo>
                  <a:pt x="251075" y="251074"/>
                </a:lnTo>
                <a:lnTo>
                  <a:pt x="0" y="2510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5" name="Freeform 115"/>
          <p:cNvSpPr/>
          <p:nvPr/>
        </p:nvSpPr>
        <p:spPr>
          <a:xfrm>
            <a:off x="11256671" y="7003706"/>
            <a:ext cx="251074" cy="251074"/>
          </a:xfrm>
          <a:custGeom>
            <a:avLst/>
            <a:gdLst/>
            <a:ahLst/>
            <a:cxnLst/>
            <a:rect l="l" t="t" r="r" b="b"/>
            <a:pathLst>
              <a:path w="251074" h="251074">
                <a:moveTo>
                  <a:pt x="0" y="0"/>
                </a:moveTo>
                <a:lnTo>
                  <a:pt x="251074" y="0"/>
                </a:lnTo>
                <a:lnTo>
                  <a:pt x="251074" y="251074"/>
                </a:lnTo>
                <a:lnTo>
                  <a:pt x="0" y="2510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6" name="Freeform 116"/>
          <p:cNvSpPr/>
          <p:nvPr/>
        </p:nvSpPr>
        <p:spPr>
          <a:xfrm>
            <a:off x="11131134" y="5677044"/>
            <a:ext cx="251074" cy="251074"/>
          </a:xfrm>
          <a:custGeom>
            <a:avLst/>
            <a:gdLst/>
            <a:ahLst/>
            <a:cxnLst/>
            <a:rect l="l" t="t" r="r" b="b"/>
            <a:pathLst>
              <a:path w="251074" h="251074">
                <a:moveTo>
                  <a:pt x="0" y="0"/>
                </a:moveTo>
                <a:lnTo>
                  <a:pt x="251074" y="0"/>
                </a:lnTo>
                <a:lnTo>
                  <a:pt x="251074" y="251075"/>
                </a:lnTo>
                <a:lnTo>
                  <a:pt x="0" y="2510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7" name="Freeform 117"/>
          <p:cNvSpPr/>
          <p:nvPr/>
        </p:nvSpPr>
        <p:spPr>
          <a:xfrm>
            <a:off x="12823750" y="7385484"/>
            <a:ext cx="251074" cy="251074"/>
          </a:xfrm>
          <a:custGeom>
            <a:avLst/>
            <a:gdLst/>
            <a:ahLst/>
            <a:cxnLst/>
            <a:rect l="l" t="t" r="r" b="b"/>
            <a:pathLst>
              <a:path w="251074" h="251074">
                <a:moveTo>
                  <a:pt x="0" y="0"/>
                </a:moveTo>
                <a:lnTo>
                  <a:pt x="251074" y="0"/>
                </a:lnTo>
                <a:lnTo>
                  <a:pt x="251074" y="251074"/>
                </a:lnTo>
                <a:lnTo>
                  <a:pt x="0" y="2510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8" name="Freeform 118"/>
          <p:cNvSpPr/>
          <p:nvPr/>
        </p:nvSpPr>
        <p:spPr>
          <a:xfrm>
            <a:off x="12949287" y="7701400"/>
            <a:ext cx="251074" cy="251074"/>
          </a:xfrm>
          <a:custGeom>
            <a:avLst/>
            <a:gdLst/>
            <a:ahLst/>
            <a:cxnLst/>
            <a:rect l="l" t="t" r="r" b="b"/>
            <a:pathLst>
              <a:path w="251074" h="251074">
                <a:moveTo>
                  <a:pt x="0" y="0"/>
                </a:moveTo>
                <a:lnTo>
                  <a:pt x="251074" y="0"/>
                </a:lnTo>
                <a:lnTo>
                  <a:pt x="251074" y="251074"/>
                </a:lnTo>
                <a:lnTo>
                  <a:pt x="0" y="2510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9" name="Freeform 119"/>
          <p:cNvSpPr/>
          <p:nvPr/>
        </p:nvSpPr>
        <p:spPr>
          <a:xfrm>
            <a:off x="11883795" y="1543814"/>
            <a:ext cx="251074" cy="251074"/>
          </a:xfrm>
          <a:custGeom>
            <a:avLst/>
            <a:gdLst/>
            <a:ahLst/>
            <a:cxnLst/>
            <a:rect l="l" t="t" r="r" b="b"/>
            <a:pathLst>
              <a:path w="251074" h="251074">
                <a:moveTo>
                  <a:pt x="0" y="0"/>
                </a:moveTo>
                <a:lnTo>
                  <a:pt x="251074" y="0"/>
                </a:lnTo>
                <a:lnTo>
                  <a:pt x="251074" y="251074"/>
                </a:lnTo>
                <a:lnTo>
                  <a:pt x="0" y="2510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0" name="Freeform 120"/>
          <p:cNvSpPr/>
          <p:nvPr/>
        </p:nvSpPr>
        <p:spPr>
          <a:xfrm>
            <a:off x="9749380" y="4852762"/>
            <a:ext cx="1758365" cy="416718"/>
          </a:xfrm>
          <a:custGeom>
            <a:avLst/>
            <a:gdLst/>
            <a:ahLst/>
            <a:cxnLst/>
            <a:rect l="l" t="t" r="r" b="b"/>
            <a:pathLst>
              <a:path w="1758365" h="416718">
                <a:moveTo>
                  <a:pt x="0" y="0"/>
                </a:moveTo>
                <a:lnTo>
                  <a:pt x="1758365" y="0"/>
                </a:lnTo>
                <a:lnTo>
                  <a:pt x="1758365" y="416718"/>
                </a:lnTo>
                <a:lnTo>
                  <a:pt x="0" y="41671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 l="-29858"/>
            </a:stretch>
          </a:blipFill>
        </p:spPr>
      </p:sp>
      <p:sp>
        <p:nvSpPr>
          <p:cNvPr id="121" name="Freeform 121"/>
          <p:cNvSpPr/>
          <p:nvPr/>
        </p:nvSpPr>
        <p:spPr>
          <a:xfrm>
            <a:off x="9374252" y="5594222"/>
            <a:ext cx="1758365" cy="416718"/>
          </a:xfrm>
          <a:custGeom>
            <a:avLst/>
            <a:gdLst/>
            <a:ahLst/>
            <a:cxnLst/>
            <a:rect l="l" t="t" r="r" b="b"/>
            <a:pathLst>
              <a:path w="1758365" h="416718">
                <a:moveTo>
                  <a:pt x="0" y="0"/>
                </a:moveTo>
                <a:lnTo>
                  <a:pt x="1758365" y="0"/>
                </a:lnTo>
                <a:lnTo>
                  <a:pt x="1758365" y="416719"/>
                </a:lnTo>
                <a:lnTo>
                  <a:pt x="0" y="41671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 l="-29858"/>
            </a:stretch>
          </a:blipFill>
        </p:spPr>
      </p:sp>
      <p:sp>
        <p:nvSpPr>
          <p:cNvPr id="122" name="Freeform 122"/>
          <p:cNvSpPr/>
          <p:nvPr/>
        </p:nvSpPr>
        <p:spPr>
          <a:xfrm>
            <a:off x="7945316" y="6968766"/>
            <a:ext cx="1758365" cy="416718"/>
          </a:xfrm>
          <a:custGeom>
            <a:avLst/>
            <a:gdLst/>
            <a:ahLst/>
            <a:cxnLst/>
            <a:rect l="l" t="t" r="r" b="b"/>
            <a:pathLst>
              <a:path w="1758365" h="416718">
                <a:moveTo>
                  <a:pt x="0" y="0"/>
                </a:moveTo>
                <a:lnTo>
                  <a:pt x="1758365" y="0"/>
                </a:lnTo>
                <a:lnTo>
                  <a:pt x="1758365" y="416718"/>
                </a:lnTo>
                <a:lnTo>
                  <a:pt x="0" y="41671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 l="-29858"/>
            </a:stretch>
          </a:blipFill>
        </p:spPr>
      </p:sp>
      <p:sp>
        <p:nvSpPr>
          <p:cNvPr id="123" name="Freeform 123"/>
          <p:cNvSpPr/>
          <p:nvPr/>
        </p:nvSpPr>
        <p:spPr>
          <a:xfrm rot="-10800000">
            <a:off x="8824499" y="8924404"/>
            <a:ext cx="1758365" cy="416718"/>
          </a:xfrm>
          <a:custGeom>
            <a:avLst/>
            <a:gdLst/>
            <a:ahLst/>
            <a:cxnLst/>
            <a:rect l="l" t="t" r="r" b="b"/>
            <a:pathLst>
              <a:path w="1758365" h="416718">
                <a:moveTo>
                  <a:pt x="0" y="0"/>
                </a:moveTo>
                <a:lnTo>
                  <a:pt x="1758365" y="0"/>
                </a:lnTo>
                <a:lnTo>
                  <a:pt x="1758365" y="416718"/>
                </a:lnTo>
                <a:lnTo>
                  <a:pt x="0" y="41671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 l="-29858"/>
            </a:stretch>
          </a:blipFill>
        </p:spPr>
      </p:sp>
      <p:sp>
        <p:nvSpPr>
          <p:cNvPr id="124" name="Freeform 124"/>
          <p:cNvSpPr/>
          <p:nvPr/>
        </p:nvSpPr>
        <p:spPr>
          <a:xfrm>
            <a:off x="5781623" y="8570563"/>
            <a:ext cx="1758365" cy="416718"/>
          </a:xfrm>
          <a:custGeom>
            <a:avLst/>
            <a:gdLst/>
            <a:ahLst/>
            <a:cxnLst/>
            <a:rect l="l" t="t" r="r" b="b"/>
            <a:pathLst>
              <a:path w="1758365" h="416718">
                <a:moveTo>
                  <a:pt x="0" y="0"/>
                </a:moveTo>
                <a:lnTo>
                  <a:pt x="1758365" y="0"/>
                </a:lnTo>
                <a:lnTo>
                  <a:pt x="1758365" y="416718"/>
                </a:lnTo>
                <a:lnTo>
                  <a:pt x="0" y="41671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 l="-29858"/>
            </a:stretch>
          </a:blipFill>
        </p:spPr>
      </p:sp>
      <p:sp>
        <p:nvSpPr>
          <p:cNvPr id="125" name="Freeform 125"/>
          <p:cNvSpPr/>
          <p:nvPr/>
        </p:nvSpPr>
        <p:spPr>
          <a:xfrm>
            <a:off x="5817380" y="8529333"/>
            <a:ext cx="1418605" cy="499178"/>
          </a:xfrm>
          <a:custGeom>
            <a:avLst/>
            <a:gdLst/>
            <a:ahLst/>
            <a:cxnLst/>
            <a:rect l="l" t="t" r="r" b="b"/>
            <a:pathLst>
              <a:path w="1418605" h="499178">
                <a:moveTo>
                  <a:pt x="0" y="0"/>
                </a:moveTo>
                <a:lnTo>
                  <a:pt x="1418604" y="0"/>
                </a:lnTo>
                <a:lnTo>
                  <a:pt x="1418604" y="499178"/>
                </a:lnTo>
                <a:lnTo>
                  <a:pt x="0" y="49917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26" name="Freeform 126"/>
          <p:cNvSpPr/>
          <p:nvPr/>
        </p:nvSpPr>
        <p:spPr>
          <a:xfrm>
            <a:off x="7887011" y="6858597"/>
            <a:ext cx="1535625" cy="645308"/>
          </a:xfrm>
          <a:custGeom>
            <a:avLst/>
            <a:gdLst/>
            <a:ahLst/>
            <a:cxnLst/>
            <a:rect l="l" t="t" r="r" b="b"/>
            <a:pathLst>
              <a:path w="1535625" h="645308">
                <a:moveTo>
                  <a:pt x="0" y="0"/>
                </a:moveTo>
                <a:lnTo>
                  <a:pt x="1535625" y="0"/>
                </a:lnTo>
                <a:lnTo>
                  <a:pt x="1535625" y="645308"/>
                </a:lnTo>
                <a:lnTo>
                  <a:pt x="0" y="64530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27" name="Freeform 127"/>
          <p:cNvSpPr/>
          <p:nvPr/>
        </p:nvSpPr>
        <p:spPr>
          <a:xfrm>
            <a:off x="9249759" y="8929687"/>
            <a:ext cx="1212210" cy="406153"/>
          </a:xfrm>
          <a:custGeom>
            <a:avLst/>
            <a:gdLst/>
            <a:ahLst/>
            <a:cxnLst/>
            <a:rect l="l" t="t" r="r" b="b"/>
            <a:pathLst>
              <a:path w="1212210" h="406153">
                <a:moveTo>
                  <a:pt x="0" y="0"/>
                </a:moveTo>
                <a:lnTo>
                  <a:pt x="1212210" y="0"/>
                </a:lnTo>
                <a:lnTo>
                  <a:pt x="1212210" y="406152"/>
                </a:lnTo>
                <a:lnTo>
                  <a:pt x="0" y="40615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28" name="Freeform 128"/>
          <p:cNvSpPr/>
          <p:nvPr/>
        </p:nvSpPr>
        <p:spPr>
          <a:xfrm rot="-10800000">
            <a:off x="11507745" y="6920884"/>
            <a:ext cx="1758365" cy="416718"/>
          </a:xfrm>
          <a:custGeom>
            <a:avLst/>
            <a:gdLst/>
            <a:ahLst/>
            <a:cxnLst/>
            <a:rect l="l" t="t" r="r" b="b"/>
            <a:pathLst>
              <a:path w="1758365" h="416718">
                <a:moveTo>
                  <a:pt x="0" y="0"/>
                </a:moveTo>
                <a:lnTo>
                  <a:pt x="1758365" y="0"/>
                </a:lnTo>
                <a:lnTo>
                  <a:pt x="1758365" y="416718"/>
                </a:lnTo>
                <a:lnTo>
                  <a:pt x="0" y="41671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 l="-29858"/>
            </a:stretch>
          </a:blipFill>
        </p:spPr>
      </p:sp>
      <p:sp>
        <p:nvSpPr>
          <p:cNvPr id="129" name="Freeform 129"/>
          <p:cNvSpPr/>
          <p:nvPr/>
        </p:nvSpPr>
        <p:spPr>
          <a:xfrm rot="-10800000">
            <a:off x="13074824" y="7295546"/>
            <a:ext cx="1758365" cy="416718"/>
          </a:xfrm>
          <a:custGeom>
            <a:avLst/>
            <a:gdLst/>
            <a:ahLst/>
            <a:cxnLst/>
            <a:rect l="l" t="t" r="r" b="b"/>
            <a:pathLst>
              <a:path w="1758365" h="416718">
                <a:moveTo>
                  <a:pt x="0" y="0"/>
                </a:moveTo>
                <a:lnTo>
                  <a:pt x="1758365" y="0"/>
                </a:lnTo>
                <a:lnTo>
                  <a:pt x="1758365" y="416718"/>
                </a:lnTo>
                <a:lnTo>
                  <a:pt x="0" y="41671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 l="-29858"/>
            </a:stretch>
          </a:blipFill>
        </p:spPr>
      </p:sp>
      <p:sp>
        <p:nvSpPr>
          <p:cNvPr id="130" name="Freeform 130"/>
          <p:cNvSpPr/>
          <p:nvPr/>
        </p:nvSpPr>
        <p:spPr>
          <a:xfrm>
            <a:off x="11190922" y="7618578"/>
            <a:ext cx="1758365" cy="416718"/>
          </a:xfrm>
          <a:custGeom>
            <a:avLst/>
            <a:gdLst/>
            <a:ahLst/>
            <a:cxnLst/>
            <a:rect l="l" t="t" r="r" b="b"/>
            <a:pathLst>
              <a:path w="1758365" h="416718">
                <a:moveTo>
                  <a:pt x="0" y="0"/>
                </a:moveTo>
                <a:lnTo>
                  <a:pt x="1758365" y="0"/>
                </a:lnTo>
                <a:lnTo>
                  <a:pt x="1758365" y="416718"/>
                </a:lnTo>
                <a:lnTo>
                  <a:pt x="0" y="41671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 l="-29858"/>
            </a:stretch>
          </a:blipFill>
        </p:spPr>
      </p:sp>
      <p:sp>
        <p:nvSpPr>
          <p:cNvPr id="131" name="Freeform 131"/>
          <p:cNvSpPr/>
          <p:nvPr/>
        </p:nvSpPr>
        <p:spPr>
          <a:xfrm>
            <a:off x="10342046" y="1460992"/>
            <a:ext cx="1590796" cy="416718"/>
          </a:xfrm>
          <a:custGeom>
            <a:avLst/>
            <a:gdLst/>
            <a:ahLst/>
            <a:cxnLst/>
            <a:rect l="l" t="t" r="r" b="b"/>
            <a:pathLst>
              <a:path w="1590796" h="416718">
                <a:moveTo>
                  <a:pt x="0" y="0"/>
                </a:moveTo>
                <a:lnTo>
                  <a:pt x="1590796" y="0"/>
                </a:lnTo>
                <a:lnTo>
                  <a:pt x="1590796" y="416718"/>
                </a:lnTo>
                <a:lnTo>
                  <a:pt x="0" y="41671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 l="-43537"/>
            </a:stretch>
          </a:blipFill>
        </p:spPr>
      </p:sp>
      <p:sp>
        <p:nvSpPr>
          <p:cNvPr id="132" name="Freeform 132"/>
          <p:cNvSpPr/>
          <p:nvPr/>
        </p:nvSpPr>
        <p:spPr>
          <a:xfrm>
            <a:off x="10582864" y="1483112"/>
            <a:ext cx="835271" cy="372477"/>
          </a:xfrm>
          <a:custGeom>
            <a:avLst/>
            <a:gdLst/>
            <a:ahLst/>
            <a:cxnLst/>
            <a:rect l="l" t="t" r="r" b="b"/>
            <a:pathLst>
              <a:path w="835271" h="372477">
                <a:moveTo>
                  <a:pt x="0" y="0"/>
                </a:moveTo>
                <a:lnTo>
                  <a:pt x="835271" y="0"/>
                </a:lnTo>
                <a:lnTo>
                  <a:pt x="835271" y="372477"/>
                </a:lnTo>
                <a:lnTo>
                  <a:pt x="0" y="37247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r="-345935"/>
            </a:stretch>
          </a:blipFill>
        </p:spPr>
      </p:sp>
      <p:sp>
        <p:nvSpPr>
          <p:cNvPr id="133" name="Freeform 133"/>
          <p:cNvSpPr/>
          <p:nvPr/>
        </p:nvSpPr>
        <p:spPr>
          <a:xfrm>
            <a:off x="12130921" y="6914934"/>
            <a:ext cx="818366" cy="428619"/>
          </a:xfrm>
          <a:custGeom>
            <a:avLst/>
            <a:gdLst/>
            <a:ahLst/>
            <a:cxnLst/>
            <a:rect l="l" t="t" r="r" b="b"/>
            <a:pathLst>
              <a:path w="818366" h="428619">
                <a:moveTo>
                  <a:pt x="0" y="0"/>
                </a:moveTo>
                <a:lnTo>
                  <a:pt x="818366" y="0"/>
                </a:lnTo>
                <a:lnTo>
                  <a:pt x="818366" y="428619"/>
                </a:lnTo>
                <a:lnTo>
                  <a:pt x="0" y="42861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34" name="Freeform 134"/>
          <p:cNvSpPr/>
          <p:nvPr/>
        </p:nvSpPr>
        <p:spPr>
          <a:xfrm>
            <a:off x="9422636" y="5624848"/>
            <a:ext cx="1381182" cy="386093"/>
          </a:xfrm>
          <a:custGeom>
            <a:avLst/>
            <a:gdLst/>
            <a:ahLst/>
            <a:cxnLst/>
            <a:rect l="l" t="t" r="r" b="b"/>
            <a:pathLst>
              <a:path w="1381182" h="386093">
                <a:moveTo>
                  <a:pt x="0" y="0"/>
                </a:moveTo>
                <a:lnTo>
                  <a:pt x="1381182" y="0"/>
                </a:lnTo>
                <a:lnTo>
                  <a:pt x="1381182" y="386093"/>
                </a:lnTo>
                <a:lnTo>
                  <a:pt x="0" y="386093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b="-15816"/>
            </a:stretch>
          </a:blipFill>
        </p:spPr>
      </p:sp>
      <p:sp>
        <p:nvSpPr>
          <p:cNvPr id="135" name="Freeform 135"/>
          <p:cNvSpPr/>
          <p:nvPr/>
        </p:nvSpPr>
        <p:spPr>
          <a:xfrm>
            <a:off x="9958770" y="4876128"/>
            <a:ext cx="396155" cy="369987"/>
          </a:xfrm>
          <a:custGeom>
            <a:avLst/>
            <a:gdLst/>
            <a:ahLst/>
            <a:cxnLst/>
            <a:rect l="l" t="t" r="r" b="b"/>
            <a:pathLst>
              <a:path w="396155" h="369987">
                <a:moveTo>
                  <a:pt x="0" y="0"/>
                </a:moveTo>
                <a:lnTo>
                  <a:pt x="396155" y="0"/>
                </a:lnTo>
                <a:lnTo>
                  <a:pt x="396155" y="369987"/>
                </a:lnTo>
                <a:lnTo>
                  <a:pt x="0" y="369987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-118651" t="-27961" r="-118651" b="-83717"/>
            </a:stretch>
          </a:blipFill>
        </p:spPr>
      </p:sp>
      <p:sp>
        <p:nvSpPr>
          <p:cNvPr id="136" name="Freeform 136"/>
          <p:cNvSpPr/>
          <p:nvPr/>
        </p:nvSpPr>
        <p:spPr>
          <a:xfrm>
            <a:off x="10335875" y="4918461"/>
            <a:ext cx="702509" cy="285321"/>
          </a:xfrm>
          <a:custGeom>
            <a:avLst/>
            <a:gdLst/>
            <a:ahLst/>
            <a:cxnLst/>
            <a:rect l="l" t="t" r="r" b="b"/>
            <a:pathLst>
              <a:path w="702509" h="285321">
                <a:moveTo>
                  <a:pt x="0" y="0"/>
                </a:moveTo>
                <a:lnTo>
                  <a:pt x="702508" y="0"/>
                </a:lnTo>
                <a:lnTo>
                  <a:pt x="702508" y="285321"/>
                </a:lnTo>
                <a:lnTo>
                  <a:pt x="0" y="285321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-81242" t="-232472" r="-85242" b="-52092"/>
            </a:stretch>
          </a:blipFill>
        </p:spPr>
      </p:sp>
      <p:sp>
        <p:nvSpPr>
          <p:cNvPr id="137" name="Freeform 137"/>
          <p:cNvSpPr/>
          <p:nvPr/>
        </p:nvSpPr>
        <p:spPr>
          <a:xfrm>
            <a:off x="11320627" y="7229865"/>
            <a:ext cx="1328492" cy="964798"/>
          </a:xfrm>
          <a:custGeom>
            <a:avLst/>
            <a:gdLst/>
            <a:ahLst/>
            <a:cxnLst/>
            <a:rect l="l" t="t" r="r" b="b"/>
            <a:pathLst>
              <a:path w="1328492" h="964798">
                <a:moveTo>
                  <a:pt x="0" y="0"/>
                </a:moveTo>
                <a:lnTo>
                  <a:pt x="1328493" y="0"/>
                </a:lnTo>
                <a:lnTo>
                  <a:pt x="1328493" y="964798"/>
                </a:lnTo>
                <a:lnTo>
                  <a:pt x="0" y="964798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138" name="Freeform 138"/>
          <p:cNvSpPr/>
          <p:nvPr/>
        </p:nvSpPr>
        <p:spPr>
          <a:xfrm>
            <a:off x="13246274" y="7417676"/>
            <a:ext cx="1534884" cy="172459"/>
          </a:xfrm>
          <a:custGeom>
            <a:avLst/>
            <a:gdLst/>
            <a:ahLst/>
            <a:cxnLst/>
            <a:rect l="l" t="t" r="r" b="b"/>
            <a:pathLst>
              <a:path w="1534884" h="172459">
                <a:moveTo>
                  <a:pt x="0" y="0"/>
                </a:moveTo>
                <a:lnTo>
                  <a:pt x="1534884" y="0"/>
                </a:lnTo>
                <a:lnTo>
                  <a:pt x="1534884" y="172458"/>
                </a:lnTo>
                <a:lnTo>
                  <a:pt x="0" y="172458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39" name="Freeform 139"/>
          <p:cNvSpPr/>
          <p:nvPr/>
        </p:nvSpPr>
        <p:spPr>
          <a:xfrm>
            <a:off x="1028700" y="8527351"/>
            <a:ext cx="3159155" cy="1002321"/>
          </a:xfrm>
          <a:custGeom>
            <a:avLst/>
            <a:gdLst/>
            <a:ahLst/>
            <a:cxnLst/>
            <a:rect l="l" t="t" r="r" b="b"/>
            <a:pathLst>
              <a:path w="3159155" h="1002321">
                <a:moveTo>
                  <a:pt x="0" y="0"/>
                </a:moveTo>
                <a:lnTo>
                  <a:pt x="3159155" y="0"/>
                </a:lnTo>
                <a:lnTo>
                  <a:pt x="3159155" y="1002321"/>
                </a:lnTo>
                <a:lnTo>
                  <a:pt x="0" y="1002321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</p:sp>
      <p:sp>
        <p:nvSpPr>
          <p:cNvPr id="140" name="TextBox 140"/>
          <p:cNvSpPr txBox="1"/>
          <p:nvPr/>
        </p:nvSpPr>
        <p:spPr>
          <a:xfrm>
            <a:off x="1028700" y="305281"/>
            <a:ext cx="15533292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dirty="0">
                <a:solidFill>
                  <a:srgbClr val="FFFFFF"/>
                </a:solidFill>
                <a:latin typeface="Lexend"/>
                <a:ea typeface="Lexend"/>
                <a:cs typeface="Lexend"/>
                <a:sym typeface="Lexend"/>
              </a:rPr>
              <a:t>INTERNATIONAL RELATIONS</a:t>
            </a:r>
          </a:p>
        </p:txBody>
      </p:sp>
      <p:sp>
        <p:nvSpPr>
          <p:cNvPr id="141" name="TextBox 141"/>
          <p:cNvSpPr txBox="1"/>
          <p:nvPr/>
        </p:nvSpPr>
        <p:spPr>
          <a:xfrm>
            <a:off x="790387" y="1382077"/>
            <a:ext cx="6182905" cy="16158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600" b="1" dirty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/>
                <a:ea typeface="Lexend"/>
                <a:cs typeface="Lexend"/>
                <a:sym typeface="Lexend"/>
              </a:rPr>
              <a:t>European University Alliance for Global Health (EUGLOH)</a:t>
            </a:r>
          </a:p>
        </p:txBody>
      </p:sp>
      <p:sp>
        <p:nvSpPr>
          <p:cNvPr id="142" name="TextBox 142"/>
          <p:cNvSpPr txBox="1"/>
          <p:nvPr/>
        </p:nvSpPr>
        <p:spPr>
          <a:xfrm>
            <a:off x="439478" y="3277980"/>
            <a:ext cx="7484445" cy="47397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31801" lvl="1" indent="-215900" algn="l">
              <a:buFont typeface="Arial"/>
              <a:buChar char="•"/>
            </a:pPr>
            <a:r>
              <a:rPr lang="en-US" sz="2800" dirty="0" err="1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Université</a:t>
            </a: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 Paris-</a:t>
            </a:r>
            <a:r>
              <a:rPr lang="en-US" sz="2800" dirty="0" err="1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Saclay</a:t>
            </a: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 (</a:t>
            </a:r>
            <a:r>
              <a:rPr lang="en-US" sz="2800" dirty="0" err="1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UPSaclay</a:t>
            </a: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)</a:t>
            </a:r>
          </a:p>
          <a:p>
            <a:pPr marL="431801" lvl="1" indent="-215900" algn="l">
              <a:buFont typeface="Arial"/>
              <a:buChar char="•"/>
            </a:pP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Lund University (LU)</a:t>
            </a:r>
          </a:p>
          <a:p>
            <a:pPr marL="431801" lvl="1" indent="-215900" algn="l">
              <a:buFont typeface="Arial"/>
              <a:buChar char="•"/>
            </a:pP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Ludwig-</a:t>
            </a:r>
            <a:r>
              <a:rPr lang="en-US" sz="2800" dirty="0" err="1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Maximilians</a:t>
            </a: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-</a:t>
            </a:r>
            <a:r>
              <a:rPr lang="en-US" sz="2800" dirty="0" err="1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Universität</a:t>
            </a: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 </a:t>
            </a:r>
            <a:r>
              <a:rPr lang="en-US" sz="2800" dirty="0" err="1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München</a:t>
            </a: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 (LMU)</a:t>
            </a:r>
          </a:p>
          <a:p>
            <a:pPr marL="431801" lvl="1" indent="-215900" algn="l">
              <a:buFont typeface="Arial"/>
              <a:buChar char="•"/>
            </a:pPr>
            <a:r>
              <a:rPr lang="en-US" sz="2800" dirty="0" err="1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Universidade</a:t>
            </a: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 do Porto (</a:t>
            </a:r>
            <a:r>
              <a:rPr lang="en-US" sz="2800" dirty="0" err="1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UPorto</a:t>
            </a: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)</a:t>
            </a:r>
          </a:p>
          <a:p>
            <a:pPr marL="431801" lvl="1" indent="-215900" algn="l">
              <a:buFont typeface="Arial"/>
              <a:buChar char="•"/>
            </a:pP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University of Szeged (SZTE)</a:t>
            </a:r>
          </a:p>
          <a:p>
            <a:pPr marL="431801" lvl="1" indent="-215900" algn="l">
              <a:buFont typeface="Arial"/>
              <a:buChar char="•"/>
            </a:pP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University of </a:t>
            </a:r>
            <a:r>
              <a:rPr lang="en-US" sz="2800" dirty="0" err="1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Alcalá</a:t>
            </a: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 (UAH)</a:t>
            </a:r>
          </a:p>
          <a:p>
            <a:pPr marL="431801" lvl="1" indent="-215900" algn="l">
              <a:buFont typeface="Arial"/>
              <a:buChar char="•"/>
            </a:pP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University of Hamburg (UHH)</a:t>
            </a:r>
          </a:p>
          <a:p>
            <a:pPr marL="431801" lvl="1" indent="-215900" algn="l">
              <a:buFont typeface="Arial"/>
              <a:buChar char="•"/>
            </a:pP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University of Novi Sad (UNS)</a:t>
            </a:r>
          </a:p>
          <a:p>
            <a:pPr marL="431801" lvl="1" indent="-215900" algn="l">
              <a:buFont typeface="Arial"/>
              <a:buChar char="•"/>
            </a:pPr>
            <a:r>
              <a:rPr lang="en-US" sz="2800" dirty="0" err="1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UiT</a:t>
            </a: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 – The Arctic University of Norway (</a:t>
            </a:r>
            <a:r>
              <a:rPr lang="en-US" sz="2800" dirty="0" err="1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UiT</a:t>
            </a:r>
            <a:r>
              <a:rPr lang="en-US" sz="28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)</a:t>
            </a:r>
          </a:p>
        </p:txBody>
      </p:sp>
      <p:grpSp>
        <p:nvGrpSpPr>
          <p:cNvPr id="143" name="Group 143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44" name="TextBox 144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45" name="TextBox 145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grpSp>
        <p:nvGrpSpPr>
          <p:cNvPr id="146" name="Group 146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47" name="Freeform 147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xmlns="" r:embed="rId21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48" name="TextBox 148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" y="0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5105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017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1" name="Group 111"/>
          <p:cNvGrpSpPr/>
          <p:nvPr/>
        </p:nvGrpSpPr>
        <p:grpSpPr>
          <a:xfrm>
            <a:off x="11688406" y="985659"/>
            <a:ext cx="4759919" cy="9301341"/>
            <a:chOff x="0" y="0"/>
            <a:chExt cx="1253641" cy="2449736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1253641" cy="2449736"/>
            </a:xfrm>
            <a:custGeom>
              <a:avLst/>
              <a:gdLst/>
              <a:ahLst/>
              <a:cxnLst/>
              <a:rect l="l" t="t" r="r" b="b"/>
              <a:pathLst>
                <a:path w="1253641" h="2449736">
                  <a:moveTo>
                    <a:pt x="0" y="0"/>
                  </a:moveTo>
                  <a:lnTo>
                    <a:pt x="1253641" y="0"/>
                  </a:lnTo>
                  <a:lnTo>
                    <a:pt x="1253641" y="2449736"/>
                  </a:lnTo>
                  <a:lnTo>
                    <a:pt x="0" y="2449736"/>
                  </a:lnTo>
                  <a:close/>
                </a:path>
              </a:pathLst>
            </a:custGeom>
            <a:gradFill rotWithShape="1">
              <a:gsLst>
                <a:gs pos="0">
                  <a:srgbClr val="3E599F">
                    <a:alpha val="100000"/>
                  </a:srgbClr>
                </a:gs>
                <a:gs pos="100000">
                  <a:srgbClr val="0F2A71">
                    <a:alpha val="100000"/>
                  </a:srgbClr>
                </a:gs>
              </a:gsLst>
              <a:path path="circle">
                <a:fillToRect l="50000" t="50000" r="50000" b="50000"/>
              </a:path>
            </a:gradFill>
          </p:spPr>
        </p:sp>
        <p:sp>
          <p:nvSpPr>
            <p:cNvPr id="113" name="TextBox 113"/>
            <p:cNvSpPr txBox="1"/>
            <p:nvPr/>
          </p:nvSpPr>
          <p:spPr>
            <a:xfrm>
              <a:off x="0" y="-38100"/>
              <a:ext cx="1253641" cy="248783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76814" y="352795"/>
            <a:ext cx="4821037" cy="6283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4900"/>
              </a:lnSpc>
              <a:spcBef>
                <a:spcPct val="0"/>
              </a:spcBef>
            </a:pPr>
            <a:r>
              <a:rPr lang="hu-HU" sz="3500" dirty="0" smtClean="0">
                <a:ln w="0"/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Lexend" panose="020B0604020202020204" charset="-18"/>
                <a:ea typeface="Majesty"/>
                <a:cs typeface="Majesty"/>
                <a:sym typeface="Majesty"/>
              </a:rPr>
              <a:t>FACULTIES</a:t>
            </a:r>
            <a:endParaRPr lang="en-US" sz="7200" dirty="0">
              <a:solidFill>
                <a:srgbClr val="FFFFFF"/>
              </a:solidFill>
              <a:latin typeface="Majesty"/>
              <a:ea typeface="Majesty"/>
              <a:cs typeface="Majesty"/>
              <a:sym typeface="Majesty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sp>
        <p:nvSpPr>
          <p:cNvPr id="124" name="Google Shape;166;p21"/>
          <p:cNvSpPr txBox="1"/>
          <p:nvPr/>
        </p:nvSpPr>
        <p:spPr>
          <a:xfrm>
            <a:off x="571495" y="1449379"/>
            <a:ext cx="9276762" cy="78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3200" i="0" u="none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Faculty </a:t>
            </a:r>
            <a:r>
              <a:rPr lang="en-US" sz="3200" i="0" u="none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of Humanities and Social Sciences</a:t>
            </a:r>
            <a:endParaRPr sz="3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3200" i="0" u="none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Faculty </a:t>
            </a:r>
            <a:r>
              <a:rPr lang="en-US" sz="3200" i="0" u="none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of Law </a:t>
            </a:r>
            <a:endParaRPr sz="3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3200" i="0" u="none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Faculty </a:t>
            </a:r>
            <a:r>
              <a:rPr lang="en-US" sz="3200" i="0" u="none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of Science and Informatics</a:t>
            </a:r>
            <a:endParaRPr sz="3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3200" i="0" u="none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Faculty </a:t>
            </a:r>
            <a:r>
              <a:rPr lang="en-US" sz="3200" i="0" u="none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of Medicine</a:t>
            </a:r>
            <a:endParaRPr sz="3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3200" i="0" u="none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Faculty </a:t>
            </a:r>
            <a:r>
              <a:rPr lang="en-US" sz="3200" i="0" u="none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of Economics and Business Administration</a:t>
            </a:r>
            <a:endParaRPr sz="3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3200" i="0" u="none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Faculty </a:t>
            </a:r>
            <a:r>
              <a:rPr lang="en-US" sz="3200" i="0" u="none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of Pharmacy</a:t>
            </a:r>
            <a:endParaRPr sz="3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3200" i="0" u="none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Faculty </a:t>
            </a:r>
            <a:r>
              <a:rPr lang="en-US" sz="3200" i="0" u="none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of Health Sciences and Social Studies </a:t>
            </a:r>
            <a:endParaRPr sz="3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3200" i="0" u="none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Faculty </a:t>
            </a:r>
            <a:r>
              <a:rPr lang="en-US" sz="3200" i="0" u="none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of Agriculture</a:t>
            </a:r>
            <a:endParaRPr sz="3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3200" i="0" u="none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Faculty </a:t>
            </a:r>
            <a:r>
              <a:rPr lang="en-US" sz="3200" i="0" u="none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of Engineering </a:t>
            </a:r>
            <a:endParaRPr sz="3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ts val="1600"/>
              <a:buFont typeface="Arial" panose="020B0604020202020204" pitchFamily="34" charset="0"/>
              <a:buChar char="•"/>
            </a:pP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Juhász Gyula</a:t>
            </a:r>
            <a:r>
              <a:rPr lang="en-US" sz="3200" i="0" u="none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 </a:t>
            </a:r>
            <a:r>
              <a:rPr lang="en-US" sz="3200" i="0" u="none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Faculty of Education</a:t>
            </a:r>
            <a:endParaRPr sz="3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ts val="1600"/>
              <a:buFont typeface="Arial" panose="020B0604020202020204" pitchFamily="34" charset="0"/>
              <a:buChar char="•"/>
            </a:pPr>
            <a:r>
              <a:rPr lang="hu-HU" sz="3200" i="0" u="none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Bartók Béla </a:t>
            </a:r>
            <a:r>
              <a:rPr lang="en-US" sz="3200" i="0" u="none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Faculty </a:t>
            </a:r>
            <a:r>
              <a:rPr lang="en-US" sz="3200" i="0" u="none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of </a:t>
            </a:r>
            <a:r>
              <a:rPr lang="hu-HU" sz="3200" dirty="0" err="1" smtClean="0">
                <a:solidFill>
                  <a:srgbClr val="0F2A71"/>
                </a:solidFill>
                <a:latin typeface="Lexend" panose="020B0604020202020204" charset="-18"/>
              </a:rPr>
              <a:t>Arts</a:t>
            </a:r>
            <a:r>
              <a:rPr lang="en-US" sz="3200" i="0" u="none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 </a:t>
            </a:r>
            <a:endParaRPr sz="3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3200" i="0" u="none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Faculty </a:t>
            </a:r>
            <a:r>
              <a:rPr lang="en-US" sz="3200" i="0" u="none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of Dentistry</a:t>
            </a:r>
            <a:endParaRPr sz="3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 i="0" u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0" name="Kép 10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655" y="3861068"/>
            <a:ext cx="6455771" cy="3489606"/>
          </a:xfrm>
          <a:prstGeom prst="rect">
            <a:avLst/>
          </a:prstGeom>
        </p:spPr>
      </p:pic>
      <p:pic>
        <p:nvPicPr>
          <p:cNvPr id="117" name="Kép 1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9928" y="7434046"/>
            <a:ext cx="7582278" cy="2786649"/>
          </a:xfrm>
          <a:prstGeom prst="rect">
            <a:avLst/>
          </a:prstGeom>
        </p:spPr>
      </p:pic>
      <p:pic>
        <p:nvPicPr>
          <p:cNvPr id="118" name="Kép 1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1467" y="1192192"/>
            <a:ext cx="6380739" cy="255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22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" y="0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5105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017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1" name="Group 111"/>
          <p:cNvGrpSpPr/>
          <p:nvPr/>
        </p:nvGrpSpPr>
        <p:grpSpPr>
          <a:xfrm>
            <a:off x="11688406" y="985659"/>
            <a:ext cx="4759919" cy="9301341"/>
            <a:chOff x="0" y="0"/>
            <a:chExt cx="1253641" cy="2449736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1253641" cy="2449736"/>
            </a:xfrm>
            <a:custGeom>
              <a:avLst/>
              <a:gdLst/>
              <a:ahLst/>
              <a:cxnLst/>
              <a:rect l="l" t="t" r="r" b="b"/>
              <a:pathLst>
                <a:path w="1253641" h="2449736">
                  <a:moveTo>
                    <a:pt x="0" y="0"/>
                  </a:moveTo>
                  <a:lnTo>
                    <a:pt x="1253641" y="0"/>
                  </a:lnTo>
                  <a:lnTo>
                    <a:pt x="1253641" y="2449736"/>
                  </a:lnTo>
                  <a:lnTo>
                    <a:pt x="0" y="2449736"/>
                  </a:lnTo>
                  <a:close/>
                </a:path>
              </a:pathLst>
            </a:custGeom>
            <a:gradFill rotWithShape="1">
              <a:gsLst>
                <a:gs pos="0">
                  <a:srgbClr val="3E599F">
                    <a:alpha val="100000"/>
                  </a:srgbClr>
                </a:gs>
                <a:gs pos="100000">
                  <a:srgbClr val="0F2A71">
                    <a:alpha val="100000"/>
                  </a:srgbClr>
                </a:gs>
              </a:gsLst>
              <a:path path="circle">
                <a:fillToRect l="50000" t="50000" r="50000" b="50000"/>
              </a:path>
            </a:gradFill>
          </p:spPr>
        </p:sp>
        <p:sp>
          <p:nvSpPr>
            <p:cNvPr id="113" name="TextBox 113"/>
            <p:cNvSpPr txBox="1"/>
            <p:nvPr/>
          </p:nvSpPr>
          <p:spPr>
            <a:xfrm>
              <a:off x="0" y="-38100"/>
              <a:ext cx="1253641" cy="248783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380645" y="1356473"/>
            <a:ext cx="3998629" cy="1254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FFFFFF"/>
                </a:solidFill>
                <a:latin typeface="Majesty"/>
                <a:ea typeface="Majesty"/>
                <a:cs typeface="Majesty"/>
                <a:sym typeface="Majesty"/>
              </a:rPr>
              <a:t>,,Think</a:t>
            </a:r>
          </a:p>
          <a:p>
            <a:pPr marL="0" lvl="0" indent="0" algn="ctr">
              <a:lnSpc>
                <a:spcPts val="4900"/>
              </a:lnSpc>
              <a:spcBef>
                <a:spcPct val="0"/>
              </a:spcBef>
            </a:pPr>
            <a:r>
              <a:rPr lang="en-US" sz="3500" dirty="0" smtClean="0">
                <a:solidFill>
                  <a:srgbClr val="FFFFFF"/>
                </a:solidFill>
                <a:latin typeface="Majesty"/>
                <a:ea typeface="Majesty"/>
                <a:cs typeface="Majesty"/>
                <a:sym typeface="Majesty"/>
              </a:rPr>
              <a:t>boldly...!”</a:t>
            </a:r>
            <a:endParaRPr lang="en-US" sz="3500" dirty="0">
              <a:solidFill>
                <a:srgbClr val="FFFFFF"/>
              </a:solidFill>
              <a:latin typeface="Majesty"/>
              <a:ea typeface="Majesty"/>
              <a:cs typeface="Majesty"/>
              <a:sym typeface="Majesty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sp>
        <p:nvSpPr>
          <p:cNvPr id="134" name="Szövegdoboz 133"/>
          <p:cNvSpPr txBox="1"/>
          <p:nvPr/>
        </p:nvSpPr>
        <p:spPr>
          <a:xfrm>
            <a:off x="1115387" y="317999"/>
            <a:ext cx="1251133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>
                <a:solidFill>
                  <a:schemeClr val="bg1"/>
                </a:solidFill>
                <a:latin typeface="Lexend" panose="020B0604020202020204" charset="-18"/>
              </a:rPr>
              <a:t>JÓZSEF ATTILA STUDY AND </a:t>
            </a:r>
            <a:r>
              <a:rPr lang="en-US" sz="3500" b="1" dirty="0" smtClean="0">
                <a:solidFill>
                  <a:schemeClr val="bg1"/>
                </a:solidFill>
                <a:latin typeface="Lexend" panose="020B0604020202020204" charset="-18"/>
              </a:rPr>
              <a:t>INFORMATION CENTRE</a:t>
            </a:r>
            <a:endParaRPr lang="hu-HU" sz="350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Lexend" panose="020B0604020202020204" charset="-18"/>
            </a:endParaRPr>
          </a:p>
        </p:txBody>
      </p:sp>
      <p:sp>
        <p:nvSpPr>
          <p:cNvPr id="110" name="Téglalap 109"/>
          <p:cNvSpPr/>
          <p:nvPr/>
        </p:nvSpPr>
        <p:spPr>
          <a:xfrm>
            <a:off x="696291" y="2757262"/>
            <a:ext cx="11430000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3399"/>
              </a:buClr>
              <a:buSzPts val="2000"/>
            </a:pPr>
            <a:endParaRPr lang="hu-HU" sz="4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Clr>
                <a:srgbClr val="003399"/>
              </a:buClr>
              <a:buSzPts val="2000"/>
            </a:pPr>
            <a:r>
              <a:rPr lang="en-US" sz="3600" dirty="0" smtClean="0">
                <a:solidFill>
                  <a:srgbClr val="0F2A71"/>
                </a:solidFill>
                <a:latin typeface="Lexend" panose="020B0604020202020204" charset="-18"/>
              </a:rPr>
              <a:t>Central </a:t>
            </a:r>
            <a:r>
              <a:rPr lang="en-US" sz="3600" dirty="0">
                <a:solidFill>
                  <a:srgbClr val="0F2A71"/>
                </a:solidFill>
                <a:latin typeface="Lexend" panose="020B0604020202020204" charset="-18"/>
              </a:rPr>
              <a:t>Europe’s biggest university </a:t>
            </a:r>
            <a:r>
              <a:rPr lang="en-US" sz="3600" dirty="0" smtClean="0">
                <a:solidFill>
                  <a:srgbClr val="0F2A71"/>
                </a:solidFill>
                <a:latin typeface="Lexend" panose="020B0604020202020204" charset="-18"/>
              </a:rPr>
              <a:t>library</a:t>
            </a:r>
            <a:endParaRPr lang="hu-HU" sz="36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177800" lvl="0" indent="-190500">
              <a:buClr>
                <a:srgbClr val="003399"/>
              </a:buClr>
              <a:buSzPts val="2000"/>
              <a:buFont typeface="Arial"/>
              <a:buChar char="•"/>
            </a:pPr>
            <a:endParaRPr lang="hu-HU" sz="3600" dirty="0" smtClean="0">
              <a:solidFill>
                <a:srgbClr val="003399"/>
              </a:solidFill>
              <a:latin typeface="Lexend" panose="020B0604020202020204" charset="-18"/>
              <a:ea typeface="Arial"/>
              <a:cs typeface="Arial"/>
              <a:sym typeface="Arial"/>
            </a:endParaRPr>
          </a:p>
          <a:p>
            <a:pPr marL="177800" lvl="0" indent="-190500">
              <a:buClr>
                <a:srgbClr val="003399"/>
              </a:buClr>
              <a:buSzPts val="2000"/>
              <a:buFont typeface="Arial"/>
              <a:buChar char="•"/>
            </a:pPr>
            <a:r>
              <a:rPr lang="en-US" sz="3600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2.000.000 </a:t>
            </a:r>
            <a:r>
              <a:rPr lang="en-US" sz="3600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books and journals in storage 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/>
            </a:r>
            <a:br>
              <a:rPr lang="hu-HU" sz="3600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</a:br>
            <a:r>
              <a:rPr lang="en-US" sz="3600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and </a:t>
            </a:r>
            <a:r>
              <a:rPr lang="en-US" sz="3600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reading rooms</a:t>
            </a:r>
            <a:endParaRPr lang="en-US" sz="36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177800" lvl="0" indent="-190500">
              <a:spcBef>
                <a:spcPts val="900"/>
              </a:spcBef>
              <a:buClr>
                <a:srgbClr val="003399"/>
              </a:buClr>
              <a:buSzPts val="2000"/>
              <a:buFont typeface="Arial"/>
              <a:buChar char="•"/>
            </a:pPr>
            <a:r>
              <a:rPr lang="en-US" sz="3600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31.500 registered members</a:t>
            </a:r>
          </a:p>
          <a:p>
            <a:pPr marL="177800" indent="-190500">
              <a:spcBef>
                <a:spcPts val="900"/>
              </a:spcBef>
              <a:buClr>
                <a:srgbClr val="003399"/>
              </a:buClr>
              <a:buSzPts val="2000"/>
              <a:buFont typeface="Arial"/>
              <a:buChar char="•"/>
            </a:pPr>
            <a:r>
              <a:rPr lang="en-US" sz="3600" dirty="0">
                <a:solidFill>
                  <a:srgbClr val="0F2A71"/>
                </a:solidFill>
                <a:latin typeface="Lexend" panose="020B0604020202020204" charset="-18"/>
              </a:rPr>
              <a:t>2400 visits per day on 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/>
            </a:r>
            <a:b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</a:br>
            <a:r>
              <a:rPr lang="en-US" sz="3600" dirty="0" smtClean="0">
                <a:solidFill>
                  <a:srgbClr val="0F2A71"/>
                </a:solidFill>
                <a:latin typeface="Lexend" panose="020B0604020202020204" charset="-18"/>
              </a:rPr>
              <a:t>average</a:t>
            </a:r>
            <a:endParaRPr lang="en-US" sz="36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177800" lvl="0" indent="-190500">
              <a:spcBef>
                <a:spcPts val="900"/>
              </a:spcBef>
              <a:buClr>
                <a:srgbClr val="003399"/>
              </a:buClr>
              <a:buSzPts val="2000"/>
              <a:buFont typeface="Arial"/>
              <a:buChar char="•"/>
            </a:pPr>
            <a:r>
              <a:rPr lang="hu-HU" sz="3600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C</a:t>
            </a:r>
            <a:r>
              <a:rPr lang="en-US" sz="3600" dirty="0" err="1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ongress</a:t>
            </a:r>
            <a:r>
              <a:rPr lang="en-US" sz="3600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 </a:t>
            </a:r>
            <a:r>
              <a:rPr lang="hu-HU" sz="3600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H</a:t>
            </a:r>
            <a:r>
              <a:rPr lang="en-US" sz="3600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all </a:t>
            </a:r>
            <a:endParaRPr lang="en-US" sz="3600" dirty="0">
              <a:solidFill>
                <a:srgbClr val="0F2A71"/>
              </a:solidFill>
              <a:latin typeface="Lexend" panose="020B0604020202020204" charset="-18"/>
              <a:ea typeface="Arial"/>
              <a:cs typeface="Arial"/>
              <a:sym typeface="Arial"/>
            </a:endParaRPr>
          </a:p>
          <a:p>
            <a:pPr marL="177800" lvl="0" indent="-190500">
              <a:spcBef>
                <a:spcPts val="900"/>
              </a:spcBef>
              <a:buClr>
                <a:srgbClr val="003399"/>
              </a:buClr>
              <a:buSzPts val="2000"/>
              <a:buFont typeface="Arial"/>
              <a:buChar char="•"/>
            </a:pPr>
            <a:r>
              <a:rPr lang="en-US" sz="3600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Students’ Service Office 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/>
            </a:r>
            <a:br>
              <a:rPr lang="hu-HU" sz="3600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</a:br>
            <a:r>
              <a:rPr lang="en-US" sz="3600" dirty="0" smtClean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(</a:t>
            </a:r>
            <a:r>
              <a:rPr lang="en-US" sz="3600" dirty="0">
                <a:solidFill>
                  <a:srgbClr val="0F2A71"/>
                </a:solidFill>
                <a:latin typeface="Lexend" panose="020B0604020202020204" charset="-18"/>
                <a:ea typeface="Arial"/>
                <a:cs typeface="Arial"/>
                <a:sym typeface="Arial"/>
              </a:rPr>
              <a:t>HSZI</a:t>
            </a:r>
            <a:r>
              <a:rPr lang="en-US" sz="3600" dirty="0">
                <a:solidFill>
                  <a:srgbClr val="0F2A71"/>
                </a:solidFill>
                <a:latin typeface="Lexend" panose="020B0604020202020204" charset="-18"/>
              </a:rPr>
              <a:t>)</a:t>
            </a:r>
          </a:p>
        </p:txBody>
      </p:sp>
      <p:sp>
        <p:nvSpPr>
          <p:cNvPr id="117" name="Szövegdoboz 116"/>
          <p:cNvSpPr txBox="1"/>
          <p:nvPr/>
        </p:nvSpPr>
        <p:spPr>
          <a:xfrm>
            <a:off x="922363" y="1772641"/>
            <a:ext cx="91291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800" b="1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SZTE Klebelsberg </a:t>
            </a:r>
            <a:r>
              <a:rPr lang="hu-HU" sz="4800" b="1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Library</a:t>
            </a:r>
            <a:endParaRPr lang="hu-HU" sz="4800" b="1" dirty="0">
              <a:solidFill>
                <a:srgbClr val="3760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xend" panose="020B0604020202020204" charset="-18"/>
            </a:endParaRPr>
          </a:p>
        </p:txBody>
      </p:sp>
      <p:pic>
        <p:nvPicPr>
          <p:cNvPr id="118" name="Kép 1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293" y="1397167"/>
            <a:ext cx="6160131" cy="4860728"/>
          </a:xfrm>
          <a:prstGeom prst="rect">
            <a:avLst/>
          </a:prstGeom>
        </p:spPr>
      </p:pic>
      <p:pic>
        <p:nvPicPr>
          <p:cNvPr id="120" name="Kép 1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624" y="6512857"/>
            <a:ext cx="9376503" cy="344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5"/>
          <p:cNvGrpSpPr/>
          <p:nvPr/>
        </p:nvGrpSpPr>
        <p:grpSpPr>
          <a:xfrm>
            <a:off x="-66027" y="-82694"/>
            <a:ext cx="18287997" cy="10287000"/>
            <a:chOff x="0" y="0"/>
            <a:chExt cx="24650587" cy="13716000"/>
          </a:xfrm>
        </p:grpSpPr>
        <p:sp>
          <p:nvSpPr>
            <p:cNvPr id="33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39"/>
            <p:cNvSpPr/>
            <p:nvPr/>
          </p:nvSpPr>
          <p:spPr>
            <a:xfrm flipH="1">
              <a:off x="9503564" y="17905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74"/>
            <p:cNvSpPr/>
            <p:nvPr/>
          </p:nvSpPr>
          <p:spPr>
            <a:xfrm flipH="1">
              <a:off x="3861647" y="3487935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4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5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6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7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8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9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0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2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3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9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0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1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2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3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4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5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6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7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8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9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0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1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2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3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4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5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6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0" name="Group 110"/>
          <p:cNvGrpSpPr/>
          <p:nvPr/>
        </p:nvGrpSpPr>
        <p:grpSpPr>
          <a:xfrm>
            <a:off x="1737669" y="6898856"/>
            <a:ext cx="14680607" cy="3219590"/>
            <a:chOff x="1337937" y="0"/>
            <a:chExt cx="19574142" cy="4292788"/>
          </a:xfrm>
        </p:grpSpPr>
        <p:grpSp>
          <p:nvGrpSpPr>
            <p:cNvPr id="111" name="Group 111"/>
            <p:cNvGrpSpPr/>
            <p:nvPr/>
          </p:nvGrpSpPr>
          <p:grpSpPr>
            <a:xfrm>
              <a:off x="1337937" y="0"/>
              <a:ext cx="19574142" cy="2064850"/>
              <a:chOff x="0" y="0"/>
              <a:chExt cx="3866497" cy="407872"/>
            </a:xfrm>
          </p:grpSpPr>
          <p:sp>
            <p:nvSpPr>
              <p:cNvPr id="112" name="Freeform 112"/>
              <p:cNvSpPr/>
              <p:nvPr/>
            </p:nvSpPr>
            <p:spPr>
              <a:xfrm>
                <a:off x="0" y="0"/>
                <a:ext cx="3866497" cy="407872"/>
              </a:xfrm>
              <a:custGeom>
                <a:avLst/>
                <a:gdLst/>
                <a:ahLst/>
                <a:cxnLst/>
                <a:rect l="l" t="t" r="r" b="b"/>
                <a:pathLst>
                  <a:path w="3866497" h="407872">
                    <a:moveTo>
                      <a:pt x="0" y="0"/>
                    </a:moveTo>
                    <a:lnTo>
                      <a:pt x="3866497" y="0"/>
                    </a:lnTo>
                    <a:lnTo>
                      <a:pt x="3866497" y="407872"/>
                    </a:lnTo>
                    <a:lnTo>
                      <a:pt x="0" y="40787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E599F">
                      <a:alpha val="0"/>
                    </a:srgbClr>
                  </a:gs>
                  <a:gs pos="100000">
                    <a:srgbClr val="0F2A71">
                      <a:alpha val="100000"/>
                    </a:srgbClr>
                  </a:gs>
                </a:gsLst>
                <a:lin ang="0"/>
              </a:gradFill>
            </p:spPr>
          </p:sp>
          <p:sp>
            <p:nvSpPr>
              <p:cNvPr id="113" name="TextBox 113"/>
              <p:cNvSpPr txBox="1"/>
              <p:nvPr/>
            </p:nvSpPr>
            <p:spPr>
              <a:xfrm>
                <a:off x="0" y="-38100"/>
                <a:ext cx="3866497" cy="44597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sp>
          <p:nvSpPr>
            <p:cNvPr id="115" name="TextBox 115"/>
            <p:cNvSpPr txBox="1"/>
            <p:nvPr/>
          </p:nvSpPr>
          <p:spPr>
            <a:xfrm>
              <a:off x="6234871" y="2497425"/>
              <a:ext cx="13207773" cy="179536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3499"/>
                </a:lnSpc>
              </a:pPr>
              <a:r>
                <a:rPr lang="en-US" sz="2499" dirty="0">
                  <a:solidFill>
                    <a:srgbClr val="0F2A71"/>
                  </a:solidFill>
                  <a:ea typeface="Lexend"/>
                  <a:cs typeface="Lexend"/>
                  <a:sym typeface="Lexend"/>
                </a:rPr>
                <a:t>The University of Szeged is among top 100 Most Sustainable Universities globally, ranked </a:t>
              </a:r>
              <a:r>
                <a:rPr lang="en-US" sz="2499" b="1" dirty="0">
                  <a:solidFill>
                    <a:srgbClr val="0F2A71"/>
                  </a:solidFill>
                  <a:ea typeface="Lexend"/>
                  <a:cs typeface="Lexend"/>
                  <a:sym typeface="Lexend"/>
                </a:rPr>
                <a:t>#7</a:t>
              </a:r>
              <a:r>
                <a:rPr lang="hu-HU" sz="2499" b="1" dirty="0">
                  <a:solidFill>
                    <a:srgbClr val="0F2A71"/>
                  </a:solidFill>
                  <a:ea typeface="Lexend"/>
                  <a:cs typeface="Lexend"/>
                  <a:sym typeface="Lexend"/>
                </a:rPr>
                <a:t>5</a:t>
              </a:r>
              <a:r>
                <a:rPr lang="en-US" sz="2499" b="1" dirty="0">
                  <a:solidFill>
                    <a:srgbClr val="0F2A71"/>
                  </a:solidFill>
                  <a:ea typeface="Lexend"/>
                  <a:cs typeface="Lexend"/>
                  <a:sym typeface="Lexend"/>
                </a:rPr>
                <a:t> </a:t>
              </a:r>
              <a:r>
                <a:rPr lang="en-US" sz="2499" dirty="0">
                  <a:solidFill>
                    <a:srgbClr val="0F2A71"/>
                  </a:solidFill>
                  <a:ea typeface="Lexend"/>
                  <a:cs typeface="Lexend"/>
                  <a:sym typeface="Lexend"/>
                </a:rPr>
                <a:t>in the world on </a:t>
              </a:r>
              <a:r>
                <a:rPr lang="en-US" sz="2499" dirty="0">
                  <a:solidFill>
                    <a:srgbClr val="0F2A71"/>
                  </a:solidFill>
                  <a:latin typeface="Lexend Bold"/>
                  <a:ea typeface="Lexend Bold"/>
                  <a:cs typeface="Lexend Bold"/>
                  <a:sym typeface="Lexend Bold"/>
                </a:rPr>
                <a:t>UI GreenMetric </a:t>
              </a:r>
              <a:r>
                <a:rPr lang="hu-HU" sz="2499" dirty="0">
                  <a:solidFill>
                    <a:srgbClr val="0F2A71"/>
                  </a:solidFill>
                  <a:latin typeface="Lexend Bold"/>
                  <a:ea typeface="Lexend Bold"/>
                  <a:cs typeface="Lexend Bold"/>
                  <a:sym typeface="Lexend Bold"/>
                </a:rPr>
                <a:t>World University </a:t>
              </a:r>
              <a:r>
                <a:rPr lang="en-US" sz="2499" dirty="0">
                  <a:solidFill>
                    <a:srgbClr val="0F2A71"/>
                  </a:solidFill>
                  <a:latin typeface="Lexend Bold"/>
                  <a:ea typeface="Lexend Bold"/>
                  <a:cs typeface="Lexend Bold"/>
                  <a:sym typeface="Lexend Bold"/>
                </a:rPr>
                <a:t>Ranking</a:t>
              </a:r>
              <a:r>
                <a:rPr lang="hu-HU" sz="2499" dirty="0">
                  <a:solidFill>
                    <a:srgbClr val="0F2A71"/>
                  </a:solidFill>
                  <a:latin typeface="Lexend Bold"/>
                  <a:ea typeface="Lexend Bold"/>
                  <a:cs typeface="Lexend Bold"/>
                  <a:sym typeface="Lexend Bold"/>
                </a:rPr>
                <a:t>s</a:t>
              </a:r>
              <a:r>
                <a:rPr lang="en-US" sz="2499" dirty="0" smtClean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.</a:t>
              </a:r>
              <a:endParaRPr lang="en-US" sz="2499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116" name="Group 116"/>
          <p:cNvGrpSpPr/>
          <p:nvPr/>
        </p:nvGrpSpPr>
        <p:grpSpPr>
          <a:xfrm>
            <a:off x="-14366" y="5151234"/>
            <a:ext cx="15589396" cy="3315382"/>
            <a:chOff x="0" y="0"/>
            <a:chExt cx="20809424" cy="4420511"/>
          </a:xfrm>
        </p:grpSpPr>
        <p:grpSp>
          <p:nvGrpSpPr>
            <p:cNvPr id="117" name="Group 117"/>
            <p:cNvGrpSpPr/>
            <p:nvPr/>
          </p:nvGrpSpPr>
          <p:grpSpPr>
            <a:xfrm rot="-10800000">
              <a:off x="0" y="0"/>
              <a:ext cx="19223075" cy="2064850"/>
              <a:chOff x="0" y="0"/>
              <a:chExt cx="3797151" cy="407872"/>
            </a:xfrm>
          </p:grpSpPr>
          <p:sp>
            <p:nvSpPr>
              <p:cNvPr id="118" name="Freeform 118"/>
              <p:cNvSpPr/>
              <p:nvPr/>
            </p:nvSpPr>
            <p:spPr>
              <a:xfrm>
                <a:off x="0" y="0"/>
                <a:ext cx="3797150" cy="407872"/>
              </a:xfrm>
              <a:custGeom>
                <a:avLst/>
                <a:gdLst/>
                <a:ahLst/>
                <a:cxnLst/>
                <a:rect l="l" t="t" r="r" b="b"/>
                <a:pathLst>
                  <a:path w="3797150" h="407872">
                    <a:moveTo>
                      <a:pt x="0" y="0"/>
                    </a:moveTo>
                    <a:lnTo>
                      <a:pt x="3797150" y="0"/>
                    </a:lnTo>
                    <a:lnTo>
                      <a:pt x="3797150" y="407872"/>
                    </a:lnTo>
                    <a:lnTo>
                      <a:pt x="0" y="40787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E599F">
                      <a:alpha val="0"/>
                    </a:srgbClr>
                  </a:gs>
                  <a:gs pos="100000">
                    <a:srgbClr val="0F2A71">
                      <a:alpha val="100000"/>
                    </a:srgbClr>
                  </a:gs>
                </a:gsLst>
                <a:lin ang="0"/>
              </a:gradFill>
            </p:spPr>
          </p:sp>
          <p:sp>
            <p:nvSpPr>
              <p:cNvPr id="119" name="TextBox 119"/>
              <p:cNvSpPr txBox="1"/>
              <p:nvPr/>
            </p:nvSpPr>
            <p:spPr>
              <a:xfrm>
                <a:off x="0" y="-38100"/>
                <a:ext cx="3797151" cy="44597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sp>
          <p:nvSpPr>
            <p:cNvPr id="120" name="TextBox 120"/>
            <p:cNvSpPr txBox="1"/>
            <p:nvPr/>
          </p:nvSpPr>
          <p:spPr>
            <a:xfrm>
              <a:off x="1069211" y="2479156"/>
              <a:ext cx="14090363" cy="17953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499"/>
                </a:lnSpc>
              </a:pPr>
              <a:r>
                <a:rPr lang="en-US" sz="2499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Based on </a:t>
              </a:r>
              <a:r>
                <a:rPr lang="en-US" sz="2499" dirty="0">
                  <a:solidFill>
                    <a:srgbClr val="0F2A71"/>
                  </a:solidFill>
                  <a:latin typeface="Lexend Bold"/>
                  <a:ea typeface="Lexend Bold"/>
                  <a:cs typeface="Lexend Bold"/>
                  <a:sym typeface="Lexend Bold"/>
                </a:rPr>
                <a:t>Times Higher Education (THE) Impact Rankings</a:t>
              </a:r>
              <a:r>
                <a:rPr lang="en-US" sz="2499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 results, the University of Szeged is </a:t>
              </a:r>
              <a:r>
                <a:rPr lang="en-US" sz="2499" dirty="0">
                  <a:solidFill>
                    <a:srgbClr val="0F2A71"/>
                  </a:solidFill>
                  <a:latin typeface="Lexend Bold"/>
                  <a:ea typeface="Lexend Bold"/>
                  <a:cs typeface="Lexend Bold"/>
                  <a:sym typeface="Lexend Bold"/>
                </a:rPr>
                <a:t>tied for </a:t>
              </a:r>
              <a:r>
                <a:rPr lang="hu-HU" sz="2499" dirty="0" err="1" smtClean="0">
                  <a:solidFill>
                    <a:srgbClr val="0F2A71"/>
                  </a:solidFill>
                  <a:latin typeface="Lexend Bold"/>
                  <a:ea typeface="Lexend Bold"/>
                  <a:cs typeface="Lexend Bold"/>
                  <a:sym typeface="Lexend Bold"/>
                </a:rPr>
                <a:t>first</a:t>
              </a:r>
              <a:r>
                <a:rPr lang="en-US" sz="2499" dirty="0" smtClean="0">
                  <a:solidFill>
                    <a:srgbClr val="0F2A71"/>
                  </a:solidFill>
                  <a:latin typeface="Lexend Bold"/>
                  <a:ea typeface="Lexend Bold"/>
                  <a:cs typeface="Lexend Bold"/>
                  <a:sym typeface="Lexend Bold"/>
                </a:rPr>
                <a:t> </a:t>
              </a:r>
              <a:r>
                <a:rPr lang="en-US" sz="2499" dirty="0">
                  <a:solidFill>
                    <a:srgbClr val="0F2A71"/>
                  </a:solidFill>
                  <a:latin typeface="Lexend Bold"/>
                  <a:ea typeface="Lexend Bold"/>
                  <a:cs typeface="Lexend Bold"/>
                  <a:sym typeface="Lexend Bold"/>
                </a:rPr>
                <a:t>place</a:t>
              </a:r>
              <a:r>
                <a:rPr lang="en-US" sz="2499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 among Hungarian institutions and ranked among the </a:t>
              </a:r>
              <a:r>
                <a:rPr lang="en-US" sz="2499" b="1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top 400 </a:t>
              </a:r>
              <a:r>
                <a:rPr lang="en-US" sz="2499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universities of the world. </a:t>
              </a:r>
            </a:p>
          </p:txBody>
        </p:sp>
        <p:sp>
          <p:nvSpPr>
            <p:cNvPr id="121" name="Freeform 121"/>
            <p:cNvSpPr/>
            <p:nvPr/>
          </p:nvSpPr>
          <p:spPr>
            <a:xfrm>
              <a:off x="16877748" y="2579885"/>
              <a:ext cx="3931676" cy="1840626"/>
            </a:xfrm>
            <a:custGeom>
              <a:avLst/>
              <a:gdLst/>
              <a:ahLst/>
              <a:cxnLst/>
              <a:rect l="l" t="t" r="r" b="b"/>
              <a:pathLst>
                <a:path w="3931676" h="1840626">
                  <a:moveTo>
                    <a:pt x="0" y="0"/>
                  </a:moveTo>
                  <a:lnTo>
                    <a:pt x="3931677" y="0"/>
                  </a:lnTo>
                  <a:lnTo>
                    <a:pt x="3931677" y="1840626"/>
                  </a:lnTo>
                  <a:lnTo>
                    <a:pt x="0" y="18406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22" name="Group 122"/>
          <p:cNvGrpSpPr/>
          <p:nvPr/>
        </p:nvGrpSpPr>
        <p:grpSpPr>
          <a:xfrm>
            <a:off x="792496" y="3333984"/>
            <a:ext cx="15729764" cy="3281752"/>
            <a:chOff x="-60939" y="0"/>
            <a:chExt cx="20973018" cy="4375670"/>
          </a:xfrm>
        </p:grpSpPr>
        <p:grpSp>
          <p:nvGrpSpPr>
            <p:cNvPr id="123" name="Group 123"/>
            <p:cNvGrpSpPr/>
            <p:nvPr/>
          </p:nvGrpSpPr>
          <p:grpSpPr>
            <a:xfrm>
              <a:off x="1337937" y="0"/>
              <a:ext cx="19574142" cy="2064850"/>
              <a:chOff x="0" y="0"/>
              <a:chExt cx="3866497" cy="407872"/>
            </a:xfrm>
          </p:grpSpPr>
          <p:sp>
            <p:nvSpPr>
              <p:cNvPr id="124" name="Freeform 124"/>
              <p:cNvSpPr/>
              <p:nvPr/>
            </p:nvSpPr>
            <p:spPr>
              <a:xfrm>
                <a:off x="0" y="0"/>
                <a:ext cx="3866497" cy="407872"/>
              </a:xfrm>
              <a:custGeom>
                <a:avLst/>
                <a:gdLst/>
                <a:ahLst/>
                <a:cxnLst/>
                <a:rect l="l" t="t" r="r" b="b"/>
                <a:pathLst>
                  <a:path w="3866497" h="407872">
                    <a:moveTo>
                      <a:pt x="0" y="0"/>
                    </a:moveTo>
                    <a:lnTo>
                      <a:pt x="3866497" y="0"/>
                    </a:lnTo>
                    <a:lnTo>
                      <a:pt x="3866497" y="407872"/>
                    </a:lnTo>
                    <a:lnTo>
                      <a:pt x="0" y="40787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E599F">
                      <a:alpha val="0"/>
                    </a:srgbClr>
                  </a:gs>
                  <a:gs pos="100000">
                    <a:srgbClr val="0F2A71">
                      <a:alpha val="100000"/>
                    </a:srgbClr>
                  </a:gs>
                </a:gsLst>
                <a:lin ang="0"/>
              </a:gradFill>
            </p:spPr>
          </p:sp>
          <p:sp>
            <p:nvSpPr>
              <p:cNvPr id="125" name="TextBox 125"/>
              <p:cNvSpPr txBox="1"/>
              <p:nvPr/>
            </p:nvSpPr>
            <p:spPr>
              <a:xfrm>
                <a:off x="0" y="-38100"/>
                <a:ext cx="3866497" cy="44597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sp>
          <p:nvSpPr>
            <p:cNvPr id="126" name="Freeform 126"/>
            <p:cNvSpPr/>
            <p:nvPr/>
          </p:nvSpPr>
          <p:spPr>
            <a:xfrm>
              <a:off x="-60939" y="2649353"/>
              <a:ext cx="4469183" cy="1519404"/>
            </a:xfrm>
            <a:custGeom>
              <a:avLst/>
              <a:gdLst/>
              <a:ahLst/>
              <a:cxnLst/>
              <a:rect l="l" t="t" r="r" b="b"/>
              <a:pathLst>
                <a:path w="4469182" h="1519405">
                  <a:moveTo>
                    <a:pt x="0" y="0"/>
                  </a:moveTo>
                  <a:lnTo>
                    <a:pt x="4469181" y="0"/>
                  </a:lnTo>
                  <a:lnTo>
                    <a:pt x="4469181" y="1519405"/>
                  </a:lnTo>
                  <a:lnTo>
                    <a:pt x="0" y="151940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7" name="TextBox 127"/>
            <p:cNvSpPr txBox="1"/>
            <p:nvPr/>
          </p:nvSpPr>
          <p:spPr>
            <a:xfrm>
              <a:off x="4978400" y="2580307"/>
              <a:ext cx="14142816" cy="179536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3499"/>
                </a:lnSpc>
              </a:pPr>
              <a:r>
                <a:rPr lang="en-US" sz="2499" dirty="0">
                  <a:solidFill>
                    <a:srgbClr val="0F2A71"/>
                  </a:solidFill>
                  <a:ea typeface="Lexend"/>
                  <a:cs typeface="Lexend"/>
                  <a:sym typeface="Lexend"/>
                </a:rPr>
                <a:t>According to</a:t>
              </a:r>
              <a:r>
                <a:rPr lang="en-US" sz="2499" dirty="0">
                  <a:solidFill>
                    <a:srgbClr val="0F2A71"/>
                  </a:solidFill>
                  <a:latin typeface="Lexend Bold"/>
                  <a:ea typeface="Lexend Bold"/>
                  <a:cs typeface="Lexend Bold"/>
                  <a:sym typeface="Lexend Bold"/>
                </a:rPr>
                <a:t> QS Sustainability Rankings</a:t>
              </a:r>
              <a:r>
                <a:rPr lang="en-US" sz="2499" dirty="0">
                  <a:solidFill>
                    <a:srgbClr val="0F2A71"/>
                  </a:solidFill>
                  <a:ea typeface="Lexend"/>
                  <a:cs typeface="Lexend"/>
                  <a:sym typeface="Lexend"/>
                </a:rPr>
                <a:t>, the University of Szeged is </a:t>
              </a:r>
              <a:r>
                <a:rPr lang="hu-HU" sz="2499" dirty="0" err="1">
                  <a:solidFill>
                    <a:srgbClr val="0F2A71"/>
                  </a:solidFill>
                  <a:ea typeface="Lexend"/>
                  <a:cs typeface="Lexend"/>
                  <a:sym typeface="Lexend"/>
                </a:rPr>
                <a:t>ranked</a:t>
              </a:r>
              <a:r>
                <a:rPr lang="hu-HU" sz="2499" dirty="0">
                  <a:solidFill>
                    <a:srgbClr val="0F2A71"/>
                  </a:solidFill>
                  <a:ea typeface="Lexend"/>
                  <a:cs typeface="Lexend"/>
                  <a:sym typeface="Lexend"/>
                </a:rPr>
                <a:t> </a:t>
              </a:r>
              <a:r>
                <a:rPr lang="hu-HU" sz="2499" b="1" dirty="0">
                  <a:solidFill>
                    <a:srgbClr val="0F2A71"/>
                  </a:solidFill>
                  <a:ea typeface="Lexend"/>
                  <a:cs typeface="Lexend"/>
                  <a:sym typeface="Lexend"/>
                </a:rPr>
                <a:t>#325 </a:t>
              </a:r>
              <a:r>
                <a:rPr lang="hu-HU" sz="2499" dirty="0" err="1">
                  <a:solidFill>
                    <a:srgbClr val="0F2A71"/>
                  </a:solidFill>
                  <a:ea typeface="Lexend"/>
                  <a:cs typeface="Lexend"/>
                  <a:sym typeface="Lexend"/>
                </a:rPr>
                <a:t>globally</a:t>
              </a:r>
              <a:r>
                <a:rPr lang="hu-HU" sz="2499" dirty="0">
                  <a:solidFill>
                    <a:srgbClr val="0F2A71"/>
                  </a:solidFill>
                  <a:ea typeface="Lexend"/>
                  <a:cs typeface="Lexend"/>
                  <a:sym typeface="Lexend"/>
                </a:rPr>
                <a:t> </a:t>
              </a:r>
              <a:r>
                <a:rPr lang="en-US" sz="2499" dirty="0">
                  <a:solidFill>
                    <a:srgbClr val="0F2A71"/>
                  </a:solidFill>
                  <a:ea typeface="Lexend"/>
                  <a:cs typeface="Lexend"/>
                  <a:sym typeface="Lexend"/>
                </a:rPr>
                <a:t>, in 2024 it won </a:t>
              </a:r>
              <a:endParaRPr lang="hu-HU" sz="2499" dirty="0">
                <a:solidFill>
                  <a:srgbClr val="0F2A71"/>
                </a:solidFill>
                <a:ea typeface="Lexend"/>
                <a:cs typeface="Lexend"/>
                <a:sym typeface="Lexend"/>
              </a:endParaRPr>
            </a:p>
            <a:p>
              <a:pPr algn="r">
                <a:lnSpc>
                  <a:spcPts val="3499"/>
                </a:lnSpc>
              </a:pPr>
              <a:r>
                <a:rPr lang="en-US" sz="2499" dirty="0">
                  <a:solidFill>
                    <a:srgbClr val="0F2A71"/>
                  </a:solidFill>
                  <a:ea typeface="Lexend"/>
                  <a:cs typeface="Lexend"/>
                  <a:sym typeface="Lexend"/>
                </a:rPr>
                <a:t>the </a:t>
              </a:r>
              <a:r>
                <a:rPr lang="en-US" sz="2499" b="1" dirty="0">
                  <a:solidFill>
                    <a:srgbClr val="0F2A71"/>
                  </a:solidFill>
                  <a:ea typeface="Lexend"/>
                  <a:cs typeface="Lexend"/>
                  <a:sym typeface="Lexend"/>
                </a:rPr>
                <a:t>QS Commitment to Sustainability Award</a:t>
              </a:r>
              <a:r>
                <a:rPr lang="en-US" sz="2499" dirty="0">
                  <a:solidFill>
                    <a:srgbClr val="0F2A71"/>
                  </a:solidFill>
                  <a:ea typeface="Lexend"/>
                  <a:cs typeface="Lexend"/>
                  <a:sym typeface="Lexend"/>
                </a:rPr>
                <a:t>.</a:t>
              </a:r>
            </a:p>
          </p:txBody>
        </p:sp>
      </p:grpSp>
      <p:grpSp>
        <p:nvGrpSpPr>
          <p:cNvPr id="128" name="Group 128"/>
          <p:cNvGrpSpPr/>
          <p:nvPr/>
        </p:nvGrpSpPr>
        <p:grpSpPr>
          <a:xfrm>
            <a:off x="0" y="1502737"/>
            <a:ext cx="15909370" cy="3356592"/>
            <a:chOff x="0" y="0"/>
            <a:chExt cx="21277840" cy="4475457"/>
          </a:xfrm>
        </p:grpSpPr>
        <p:grpSp>
          <p:nvGrpSpPr>
            <p:cNvPr id="129" name="Group 129"/>
            <p:cNvGrpSpPr/>
            <p:nvPr/>
          </p:nvGrpSpPr>
          <p:grpSpPr>
            <a:xfrm rot="-10800000">
              <a:off x="0" y="0"/>
              <a:ext cx="19223075" cy="2064850"/>
              <a:chOff x="0" y="0"/>
              <a:chExt cx="3797151" cy="407872"/>
            </a:xfrm>
          </p:grpSpPr>
          <p:sp>
            <p:nvSpPr>
              <p:cNvPr id="130" name="Freeform 130"/>
              <p:cNvSpPr/>
              <p:nvPr/>
            </p:nvSpPr>
            <p:spPr>
              <a:xfrm>
                <a:off x="0" y="0"/>
                <a:ext cx="3797150" cy="407872"/>
              </a:xfrm>
              <a:custGeom>
                <a:avLst/>
                <a:gdLst/>
                <a:ahLst/>
                <a:cxnLst/>
                <a:rect l="l" t="t" r="r" b="b"/>
                <a:pathLst>
                  <a:path w="3797150" h="407872">
                    <a:moveTo>
                      <a:pt x="0" y="0"/>
                    </a:moveTo>
                    <a:lnTo>
                      <a:pt x="3797150" y="0"/>
                    </a:lnTo>
                    <a:lnTo>
                      <a:pt x="3797150" y="407872"/>
                    </a:lnTo>
                    <a:lnTo>
                      <a:pt x="0" y="40787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E599F">
                      <a:alpha val="0"/>
                    </a:srgbClr>
                  </a:gs>
                  <a:gs pos="100000">
                    <a:srgbClr val="0F2A71">
                      <a:alpha val="100000"/>
                    </a:srgbClr>
                  </a:gs>
                </a:gsLst>
                <a:lin ang="0"/>
              </a:gradFill>
            </p:spPr>
          </p:sp>
          <p:sp>
            <p:nvSpPr>
              <p:cNvPr id="131" name="TextBox 131"/>
              <p:cNvSpPr txBox="1"/>
              <p:nvPr/>
            </p:nvSpPr>
            <p:spPr>
              <a:xfrm>
                <a:off x="0" y="-38100"/>
                <a:ext cx="3797151" cy="44597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sp>
          <p:nvSpPr>
            <p:cNvPr id="132" name="Freeform 132"/>
            <p:cNvSpPr/>
            <p:nvPr/>
          </p:nvSpPr>
          <p:spPr>
            <a:xfrm>
              <a:off x="16888814" y="2601769"/>
              <a:ext cx="4389026" cy="1519404"/>
            </a:xfrm>
            <a:custGeom>
              <a:avLst/>
              <a:gdLst/>
              <a:ahLst/>
              <a:cxnLst/>
              <a:rect l="l" t="t" r="r" b="b"/>
              <a:pathLst>
                <a:path w="4389026" h="1519405">
                  <a:moveTo>
                    <a:pt x="0" y="0"/>
                  </a:moveTo>
                  <a:lnTo>
                    <a:pt x="4389025" y="0"/>
                  </a:lnTo>
                  <a:lnTo>
                    <a:pt x="4389025" y="1519404"/>
                  </a:lnTo>
                  <a:lnTo>
                    <a:pt x="0" y="15194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3" name="TextBox 133"/>
            <p:cNvSpPr txBox="1"/>
            <p:nvPr/>
          </p:nvSpPr>
          <p:spPr>
            <a:xfrm>
              <a:off x="1052076" y="2680094"/>
              <a:ext cx="12785791" cy="17953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499"/>
                </a:lnSpc>
              </a:pPr>
              <a:r>
                <a:rPr lang="en-US" sz="2499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Being </a:t>
              </a:r>
              <a:r>
                <a:rPr lang="en-US" sz="2499" dirty="0">
                  <a:solidFill>
                    <a:srgbClr val="0F2A71"/>
                  </a:solidFill>
                  <a:latin typeface="Lexend Bold"/>
                  <a:ea typeface="Lexend Bold"/>
                  <a:cs typeface="Lexend Bold"/>
                  <a:sym typeface="Lexend Bold"/>
                </a:rPr>
                <a:t>among the best Hungarian universities</a:t>
              </a:r>
              <a:r>
                <a:rPr lang="en-US" sz="2499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, </a:t>
              </a:r>
            </a:p>
            <a:p>
              <a:pPr>
                <a:lnSpc>
                  <a:spcPts val="3499"/>
                </a:lnSpc>
              </a:pPr>
              <a:r>
                <a:rPr lang="en-US" sz="2499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the University of Szeged is ranked </a:t>
              </a:r>
              <a:r>
                <a:rPr lang="en-US" sz="2499" b="1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#</a:t>
              </a:r>
              <a:r>
                <a:rPr lang="en-US" sz="2499" b="1" dirty="0" smtClean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5</a:t>
              </a:r>
              <a:r>
                <a:rPr lang="hu-HU" sz="2499" b="1" dirty="0" smtClean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97</a:t>
              </a:r>
              <a:r>
                <a:rPr lang="en-US" sz="2499" b="1" dirty="0" smtClean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 </a:t>
              </a:r>
              <a:r>
                <a:rPr lang="en-US" sz="2499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on </a:t>
              </a:r>
              <a:r>
                <a:rPr lang="en-US" sz="2499" dirty="0" err="1">
                  <a:solidFill>
                    <a:srgbClr val="0F2A71"/>
                  </a:solidFill>
                  <a:latin typeface="Lexend Bold"/>
                  <a:ea typeface="Lexend Bold"/>
                  <a:cs typeface="Lexend Bold"/>
                  <a:sym typeface="Lexend Bold"/>
                </a:rPr>
                <a:t>Quacquarelli</a:t>
              </a:r>
              <a:r>
                <a:rPr lang="en-US" sz="2499" dirty="0">
                  <a:solidFill>
                    <a:srgbClr val="0F2A71"/>
                  </a:solidFill>
                  <a:latin typeface="Lexend Bold"/>
                  <a:ea typeface="Lexend Bold"/>
                  <a:cs typeface="Lexend Bold"/>
                  <a:sym typeface="Lexend Bold"/>
                </a:rPr>
                <a:t> Symonds (QS</a:t>
              </a:r>
              <a:r>
                <a:rPr lang="en-US" sz="2499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) World University Rankings </a:t>
              </a:r>
              <a:r>
                <a:rPr lang="en-US" sz="2499" dirty="0" smtClean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202</a:t>
              </a:r>
              <a:r>
                <a:rPr lang="hu-HU" sz="2499" dirty="0" smtClean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5</a:t>
              </a:r>
              <a:r>
                <a:rPr lang="en-US" sz="2499" dirty="0" smtClean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. </a:t>
              </a:r>
              <a:endParaRPr lang="en-US" sz="2499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141" name="Group 129"/>
          <p:cNvGrpSpPr/>
          <p:nvPr/>
        </p:nvGrpSpPr>
        <p:grpSpPr>
          <a:xfrm rot="10800000">
            <a:off x="-14367" y="8654354"/>
            <a:ext cx="11977767" cy="1548637"/>
            <a:chOff x="0" y="0"/>
            <a:chExt cx="3797151" cy="407872"/>
          </a:xfrm>
        </p:grpSpPr>
        <p:sp>
          <p:nvSpPr>
            <p:cNvPr id="144" name="Freeform 130"/>
            <p:cNvSpPr/>
            <p:nvPr/>
          </p:nvSpPr>
          <p:spPr>
            <a:xfrm>
              <a:off x="0" y="0"/>
              <a:ext cx="3797150" cy="407872"/>
            </a:xfrm>
            <a:custGeom>
              <a:avLst/>
              <a:gdLst/>
              <a:ahLst/>
              <a:cxnLst/>
              <a:rect l="l" t="t" r="r" b="b"/>
              <a:pathLst>
                <a:path w="3797150" h="407872">
                  <a:moveTo>
                    <a:pt x="0" y="0"/>
                  </a:moveTo>
                  <a:lnTo>
                    <a:pt x="3797150" y="0"/>
                  </a:lnTo>
                  <a:lnTo>
                    <a:pt x="3797150" y="407872"/>
                  </a:lnTo>
                  <a:lnTo>
                    <a:pt x="0" y="407872"/>
                  </a:lnTo>
                  <a:close/>
                </a:path>
              </a:pathLst>
            </a:custGeom>
            <a:gradFill rotWithShape="1">
              <a:gsLst>
                <a:gs pos="0">
                  <a:srgbClr val="3E599F">
                    <a:alpha val="0"/>
                  </a:srgbClr>
                </a:gs>
                <a:gs pos="100000">
                  <a:srgbClr val="0F2A71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145" name="TextBox 131"/>
            <p:cNvSpPr txBox="1"/>
            <p:nvPr/>
          </p:nvSpPr>
          <p:spPr>
            <a:xfrm>
              <a:off x="0" y="-38100"/>
              <a:ext cx="3797151" cy="4459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46" name="Freeform 114"/>
          <p:cNvSpPr/>
          <p:nvPr/>
        </p:nvSpPr>
        <p:spPr>
          <a:xfrm>
            <a:off x="786634" y="8791401"/>
            <a:ext cx="1837526" cy="1151190"/>
          </a:xfrm>
          <a:custGeom>
            <a:avLst/>
            <a:gdLst/>
            <a:ahLst/>
            <a:cxnLst/>
            <a:rect l="l" t="t" r="r" b="b"/>
            <a:pathLst>
              <a:path w="2450034" h="1534921">
                <a:moveTo>
                  <a:pt x="0" y="0"/>
                </a:moveTo>
                <a:lnTo>
                  <a:pt x="2450034" y="0"/>
                </a:lnTo>
                <a:lnTo>
                  <a:pt x="2450034" y="1534921"/>
                </a:lnTo>
                <a:lnTo>
                  <a:pt x="0" y="1534921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pic>
        <p:nvPicPr>
          <p:cNvPr id="147" name="Kép 14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634" y="1726995"/>
            <a:ext cx="2566166" cy="1072317"/>
          </a:xfrm>
          <a:prstGeom prst="rect">
            <a:avLst/>
          </a:prstGeom>
        </p:spPr>
      </p:pic>
      <p:sp>
        <p:nvSpPr>
          <p:cNvPr id="148" name="TextBox 127"/>
          <p:cNvSpPr txBox="1"/>
          <p:nvPr/>
        </p:nvSpPr>
        <p:spPr>
          <a:xfrm>
            <a:off x="4365441" y="1610794"/>
            <a:ext cx="11020229" cy="13465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499"/>
              </a:lnSpc>
            </a:pPr>
            <a:r>
              <a:rPr lang="en-US" sz="2499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The University of Szeged is </a:t>
            </a:r>
            <a:r>
              <a:rPr lang="en-US" sz="2499" b="1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the best university in Hungary</a:t>
            </a:r>
            <a:r>
              <a:rPr lang="en-US" sz="2499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,  ranked </a:t>
            </a:r>
            <a:r>
              <a:rPr lang="en-US" sz="2499" b="1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401-500</a:t>
            </a:r>
            <a:r>
              <a:rPr lang="en-US" sz="2499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 globally</a:t>
            </a:r>
            <a:r>
              <a:rPr lang="hu-HU" sz="2499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 </a:t>
            </a:r>
            <a:r>
              <a:rPr lang="en-US" sz="2499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in </a:t>
            </a:r>
            <a:r>
              <a:rPr lang="en-US" sz="2499" b="1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Academic Ranking of World Universities</a:t>
            </a:r>
            <a:r>
              <a:rPr lang="en-US" sz="2499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 (ARWU)</a:t>
            </a:r>
            <a:r>
              <a:rPr lang="hu-HU" sz="2499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 2025</a:t>
            </a:r>
            <a:r>
              <a:rPr lang="en-US" sz="2499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, released by </a:t>
            </a:r>
            <a:r>
              <a:rPr lang="en-US" sz="2499" dirty="0" err="1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ShanghaiRanking</a:t>
            </a:r>
            <a:r>
              <a:rPr lang="en-US" sz="2499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 Consultancy.</a:t>
            </a:r>
            <a:endParaRPr lang="en-US" sz="2499" dirty="0">
              <a:solidFill>
                <a:srgbClr val="0F2A7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pSp>
        <p:nvGrpSpPr>
          <p:cNvPr id="167" name="Group 114"/>
          <p:cNvGrpSpPr/>
          <p:nvPr/>
        </p:nvGrpSpPr>
        <p:grpSpPr>
          <a:xfrm>
            <a:off x="2628" y="305639"/>
            <a:ext cx="18288000" cy="783263"/>
            <a:chOff x="0" y="0"/>
            <a:chExt cx="4816593" cy="206292"/>
          </a:xfrm>
        </p:grpSpPr>
        <p:sp>
          <p:nvSpPr>
            <p:cNvPr id="168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69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73" name="TextBox 121"/>
          <p:cNvSpPr txBox="1"/>
          <p:nvPr/>
        </p:nvSpPr>
        <p:spPr>
          <a:xfrm>
            <a:off x="112341" y="371238"/>
            <a:ext cx="5373090" cy="6283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hu-HU" sz="3500" dirty="0" smtClean="0">
                <a:ln w="0"/>
                <a:solidFill>
                  <a:schemeClr val="bg1"/>
                </a:solidFill>
                <a:latin typeface="Lexend" panose="020B0604020202020204" charset="-18"/>
              </a:rPr>
              <a:t>RANKINGS</a:t>
            </a:r>
            <a:endParaRPr lang="en-US" sz="3500" dirty="0">
              <a:ln w="0"/>
              <a:solidFill>
                <a:schemeClr val="bg1"/>
              </a:solidFill>
              <a:latin typeface="Lexend" panose="020B0604020202020204" charset="-18"/>
              <a:ea typeface="Majesty"/>
              <a:cs typeface="Majesty"/>
              <a:sym typeface="Majesty"/>
            </a:endParaRPr>
          </a:p>
        </p:txBody>
      </p:sp>
      <p:grpSp>
        <p:nvGrpSpPr>
          <p:cNvPr id="174" name="Group 128"/>
          <p:cNvGrpSpPr/>
          <p:nvPr/>
        </p:nvGrpSpPr>
        <p:grpSpPr>
          <a:xfrm>
            <a:off x="14718329" y="506067"/>
            <a:ext cx="2493627" cy="385023"/>
            <a:chOff x="0" y="0"/>
            <a:chExt cx="3324836" cy="513364"/>
          </a:xfrm>
        </p:grpSpPr>
        <p:sp>
          <p:nvSpPr>
            <p:cNvPr id="175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xmlns="" r:embed="rId9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76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181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24781" y="-28161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3564" y="17905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61647" y="3487935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271354" y="325305"/>
            <a:ext cx="7315555" cy="579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hu-HU" sz="3500" dirty="0" smtClean="0">
                <a:ln w="0"/>
                <a:solidFill>
                  <a:schemeClr val="bg1"/>
                </a:solidFill>
                <a:latin typeface="Lexend" panose="020B0604020202020204" charset="-18"/>
              </a:rPr>
              <a:t>ACADEMIC CALENDAR</a:t>
            </a:r>
            <a:endParaRPr lang="en-US" sz="3500" dirty="0">
              <a:ln w="0"/>
              <a:solidFill>
                <a:schemeClr val="bg1"/>
              </a:solidFill>
              <a:latin typeface="Lexend" panose="020B0604020202020204" charset="-18"/>
              <a:ea typeface="Majesty"/>
              <a:cs typeface="Majesty"/>
              <a:sym typeface="Majesty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sp>
        <p:nvSpPr>
          <p:cNvPr id="110" name="Téglalap 109"/>
          <p:cNvSpPr/>
          <p:nvPr/>
        </p:nvSpPr>
        <p:spPr>
          <a:xfrm>
            <a:off x="1383738" y="2619354"/>
            <a:ext cx="14630432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4400" b="1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Academic</a:t>
            </a:r>
            <a:r>
              <a:rPr lang="hu-HU" sz="4400" b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400" b="1" dirty="0" smtClean="0">
                <a:ln w="0"/>
                <a:solidFill>
                  <a:srgbClr val="37609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Year</a:t>
            </a:r>
            <a:r>
              <a:rPr lang="hu-HU" sz="4400" b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 2025/2026</a:t>
            </a:r>
            <a:r>
              <a:rPr lang="hu-HU" sz="4000" b="1" u="sng" dirty="0" smtClean="0">
                <a:solidFill>
                  <a:srgbClr val="333333"/>
                </a:solidFill>
                <a:latin typeface="Lexend" panose="020B0604020202020204" charset="-18"/>
              </a:rPr>
              <a:t/>
            </a:r>
            <a:br>
              <a:rPr lang="hu-HU" sz="4000" b="1" u="sng" dirty="0" smtClean="0">
                <a:solidFill>
                  <a:srgbClr val="333333"/>
                </a:solidFill>
                <a:latin typeface="Lexend" panose="020B0604020202020204" charset="-18"/>
              </a:rPr>
            </a:br>
            <a:endParaRPr lang="hu-HU" sz="2800" dirty="0">
              <a:solidFill>
                <a:srgbClr val="0F2A71"/>
              </a:solidFill>
              <a:latin typeface="Lexend" panose="020B0604020202020204" charset="-18"/>
            </a:endParaRPr>
          </a:p>
          <a:p>
            <a:r>
              <a:rPr lang="hu-HU" sz="2800" b="1" u="sng" dirty="0">
                <a:solidFill>
                  <a:srgbClr val="0F2A71"/>
                </a:solidFill>
                <a:latin typeface="Lexend" panose="020B0604020202020204" charset="-18"/>
              </a:rPr>
              <a:t/>
            </a:r>
            <a:br>
              <a:rPr lang="hu-HU" sz="2800" b="1" u="sng" dirty="0">
                <a:solidFill>
                  <a:srgbClr val="0F2A71"/>
                </a:solidFill>
                <a:latin typeface="Lexend" panose="020B0604020202020204" charset="-18"/>
              </a:rPr>
            </a:br>
            <a:endParaRPr lang="en-US" sz="28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F2A71"/>
                </a:solidFill>
                <a:latin typeface="Lexend" panose="020B0604020202020204" charset="-18"/>
              </a:rPr>
              <a:t>Education period:</a:t>
            </a:r>
            <a:r>
              <a:rPr lang="en-US" sz="3200" dirty="0">
                <a:solidFill>
                  <a:srgbClr val="0F2A71"/>
                </a:solidFill>
                <a:latin typeface="Lexend" panose="020B0604020202020204" charset="-18"/>
              </a:rPr>
              <a:t> 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09 </a:t>
            </a:r>
            <a:r>
              <a:rPr lang="hu-HU" sz="3200" dirty="0" err="1" smtClean="0">
                <a:solidFill>
                  <a:srgbClr val="0F2A71"/>
                </a:solidFill>
                <a:latin typeface="Lexend" panose="020B0604020202020204" charset="-18"/>
              </a:rPr>
              <a:t>February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 2026 </a:t>
            </a:r>
            <a:r>
              <a:rPr lang="en-US" sz="3200" dirty="0" smtClean="0">
                <a:solidFill>
                  <a:srgbClr val="0F2A71"/>
                </a:solidFill>
                <a:latin typeface="Lexend" panose="020B0604020202020204" charset="-18"/>
              </a:rPr>
              <a:t>– 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16 May 2026</a:t>
            </a:r>
            <a:endParaRPr lang="en-US" sz="3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F2A71"/>
                </a:solidFill>
                <a:latin typeface="Lexend" panose="020B0604020202020204" charset="-18"/>
              </a:rPr>
              <a:t>Examination period:</a:t>
            </a:r>
            <a:r>
              <a:rPr lang="en-US" sz="3200" dirty="0">
                <a:solidFill>
                  <a:srgbClr val="0F2A71"/>
                </a:solidFill>
                <a:latin typeface="Lexend" panose="020B0604020202020204" charset="-18"/>
              </a:rPr>
              <a:t> 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18 May 2026 </a:t>
            </a:r>
            <a:r>
              <a:rPr lang="en-US" sz="3200" dirty="0">
                <a:solidFill>
                  <a:srgbClr val="0F2A71"/>
                </a:solidFill>
                <a:latin typeface="Lexend" panose="020B0604020202020204" charset="-18"/>
              </a:rPr>
              <a:t>– 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27 </a:t>
            </a:r>
            <a:r>
              <a:rPr lang="hu-HU" sz="3200" dirty="0" err="1" smtClean="0">
                <a:solidFill>
                  <a:srgbClr val="0F2A71"/>
                </a:solidFill>
                <a:latin typeface="Lexend" panose="020B0604020202020204" charset="-18"/>
              </a:rPr>
              <a:t>June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 2026</a:t>
            </a:r>
            <a:endParaRPr lang="en-US" sz="3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F2A71"/>
                </a:solidFill>
                <a:latin typeface="Lexend" panose="020B0604020202020204" charset="-18"/>
              </a:rPr>
              <a:t>Repeat examination period:</a:t>
            </a:r>
            <a:r>
              <a:rPr lang="en-US" sz="3200" dirty="0">
                <a:solidFill>
                  <a:srgbClr val="0F2A71"/>
                </a:solidFill>
                <a:latin typeface="Lexend" panose="020B0604020202020204" charset="-18"/>
              </a:rPr>
              <a:t> 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29 </a:t>
            </a:r>
            <a:r>
              <a:rPr lang="hu-HU" sz="3200" dirty="0" err="1" smtClean="0">
                <a:solidFill>
                  <a:srgbClr val="0F2A71"/>
                </a:solidFill>
                <a:latin typeface="Lexend" panose="020B0604020202020204" charset="-18"/>
              </a:rPr>
              <a:t>June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200" dirty="0">
                <a:solidFill>
                  <a:srgbClr val="0F2A71"/>
                </a:solidFill>
                <a:latin typeface="Lexend" panose="020B0604020202020204" charset="-18"/>
              </a:rPr>
              <a:t>2026 </a:t>
            </a:r>
            <a:r>
              <a:rPr lang="en-US" sz="3200" dirty="0">
                <a:solidFill>
                  <a:srgbClr val="0F2A71"/>
                </a:solidFill>
                <a:latin typeface="Lexend" panose="020B0604020202020204" charset="-18"/>
              </a:rPr>
              <a:t>– 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04 </a:t>
            </a:r>
            <a:r>
              <a:rPr lang="hu-HU" sz="3200" dirty="0" err="1" smtClean="0">
                <a:solidFill>
                  <a:srgbClr val="0F2A71"/>
                </a:solidFill>
                <a:latin typeface="Lexend" panose="020B0604020202020204" charset="-18"/>
              </a:rPr>
              <a:t>July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 2026</a:t>
            </a:r>
          </a:p>
          <a:p>
            <a:pPr>
              <a:lnSpc>
                <a:spcPct val="150000"/>
              </a:lnSpc>
            </a:pPr>
            <a:r>
              <a:rPr lang="hu-HU" sz="3200" b="1" dirty="0" smtClean="0">
                <a:solidFill>
                  <a:srgbClr val="0F2A71"/>
                </a:solidFill>
                <a:latin typeface="Lexend" panose="020B0604020202020204" charset="-18"/>
              </a:rPr>
              <a:t>Spring </a:t>
            </a:r>
            <a:r>
              <a:rPr lang="hu-HU" sz="3200" b="1" dirty="0" err="1" smtClean="0">
                <a:solidFill>
                  <a:srgbClr val="0F2A71"/>
                </a:solidFill>
                <a:latin typeface="Lexend" panose="020B0604020202020204" charset="-18"/>
              </a:rPr>
              <a:t>break</a:t>
            </a:r>
            <a:r>
              <a:rPr lang="hu-HU" sz="3200" b="1" dirty="0" smtClean="0">
                <a:solidFill>
                  <a:srgbClr val="0F2A71"/>
                </a:solidFill>
                <a:latin typeface="Lexend" panose="020B0604020202020204" charset="-18"/>
              </a:rPr>
              <a:t>: 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02 </a:t>
            </a:r>
            <a:r>
              <a:rPr lang="hu-HU" sz="3200" dirty="0" err="1" smtClean="0">
                <a:solidFill>
                  <a:srgbClr val="0F2A71"/>
                </a:solidFill>
                <a:latin typeface="Lexend" panose="020B0604020202020204" charset="-18"/>
              </a:rPr>
              <a:t>April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 2026 – 07 </a:t>
            </a:r>
            <a:r>
              <a:rPr lang="hu-HU" sz="3200" dirty="0" err="1" smtClean="0">
                <a:solidFill>
                  <a:srgbClr val="0F2A71"/>
                </a:solidFill>
                <a:latin typeface="Lexend" panose="020B0604020202020204" charset="-18"/>
              </a:rPr>
              <a:t>April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 2026</a:t>
            </a:r>
            <a:endParaRPr lang="en-US" sz="3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>
              <a:lnSpc>
                <a:spcPct val="150000"/>
              </a:lnSpc>
            </a:pPr>
            <a:endParaRPr lang="en-US" sz="2800" dirty="0">
              <a:solidFill>
                <a:srgbClr val="333333"/>
              </a:solidFill>
              <a:latin typeface="Lexend" panose="020B060402020202020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83585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24781" y="-28162"/>
            <a:ext cx="18287997" cy="10423445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3564" y="17905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61647" y="3487935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271354" y="325305"/>
            <a:ext cx="7315555" cy="579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hu-HU" sz="3500" dirty="0" smtClean="0">
                <a:ln w="0"/>
                <a:solidFill>
                  <a:schemeClr val="bg1"/>
                </a:solidFill>
                <a:latin typeface="Lexend" panose="020B0604020202020204" charset="-18"/>
              </a:rPr>
              <a:t>ADMINISTRATION</a:t>
            </a:r>
            <a:endParaRPr lang="en-US" sz="3500" dirty="0">
              <a:ln w="0"/>
              <a:solidFill>
                <a:schemeClr val="bg1"/>
              </a:solidFill>
              <a:latin typeface="Lexend" panose="020B0604020202020204" charset="-18"/>
              <a:ea typeface="Majesty"/>
              <a:cs typeface="Majesty"/>
              <a:sym typeface="Majesty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sp>
        <p:nvSpPr>
          <p:cNvPr id="110" name="Téglalap 109"/>
          <p:cNvSpPr/>
          <p:nvPr/>
        </p:nvSpPr>
        <p:spPr>
          <a:xfrm>
            <a:off x="1319000" y="2094126"/>
            <a:ext cx="13749166" cy="7755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4800" b="1" u="sng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Steps</a:t>
            </a:r>
            <a:r>
              <a:rPr lang="hu-HU" sz="48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 of </a:t>
            </a:r>
            <a:r>
              <a:rPr lang="hu-HU" sz="4800" b="1" u="sng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administration</a:t>
            </a:r>
            <a:r>
              <a:rPr lang="hu-HU" sz="48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:</a:t>
            </a:r>
          </a:p>
          <a:p>
            <a:endParaRPr lang="hu-HU" sz="4800" b="1" u="sng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Lexend" panose="020B0604020202020204" charset="-18"/>
            </a:endParaRP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hu-HU" sz="4000" dirty="0" err="1" smtClean="0">
                <a:ln w="0"/>
                <a:solidFill>
                  <a:srgbClr val="0F2A71"/>
                </a:solidFill>
                <a:latin typeface="Lexend" panose="020B0604020202020204" charset="-18"/>
              </a:rPr>
              <a:t>Enrolment</a:t>
            </a:r>
            <a:endParaRPr lang="hu-HU" sz="4000" dirty="0" smtClean="0">
              <a:ln w="0"/>
              <a:solidFill>
                <a:srgbClr val="0F2A71"/>
              </a:solidFill>
              <a:latin typeface="Lexend" panose="020B0604020202020204" charset="-18"/>
            </a:endParaRP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hu-HU" sz="4000" dirty="0" err="1" smtClean="0">
                <a:ln w="0"/>
                <a:solidFill>
                  <a:srgbClr val="0F2A71"/>
                </a:solidFill>
                <a:latin typeface="Lexend" panose="020B0604020202020204" charset="-18"/>
              </a:rPr>
              <a:t>Arrival</a:t>
            </a:r>
            <a:r>
              <a:rPr lang="hu-HU" sz="4000" dirty="0" smtClean="0">
                <a:ln w="0"/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ln w="0"/>
                <a:solidFill>
                  <a:srgbClr val="0F2A71"/>
                </a:solidFill>
                <a:latin typeface="Lexend" panose="020B0604020202020204" charset="-18"/>
              </a:rPr>
              <a:t>Form</a:t>
            </a:r>
            <a:endParaRPr lang="hu-HU" sz="4000" dirty="0" smtClean="0">
              <a:ln w="0"/>
              <a:solidFill>
                <a:srgbClr val="0F2A71"/>
              </a:solidFill>
              <a:latin typeface="Lexend" panose="020B0604020202020204" charset="-18"/>
            </a:endParaRP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hu-HU" sz="4000" dirty="0" err="1" smtClean="0">
                <a:ln w="0"/>
                <a:solidFill>
                  <a:srgbClr val="0F2A71"/>
                </a:solidFill>
                <a:latin typeface="Lexend" panose="020B0604020202020204" charset="-18"/>
              </a:rPr>
              <a:t>Residence</a:t>
            </a:r>
            <a:r>
              <a:rPr lang="hu-HU" sz="4000" dirty="0" smtClean="0">
                <a:ln w="0"/>
                <a:solidFill>
                  <a:srgbClr val="0F2A71"/>
                </a:solidFill>
                <a:latin typeface="Lexend" panose="020B0604020202020204" charset="-18"/>
              </a:rPr>
              <a:t> - </a:t>
            </a:r>
            <a:r>
              <a:rPr lang="hu-HU" sz="4000" dirty="0" err="1" smtClean="0">
                <a:ln w="0"/>
                <a:solidFill>
                  <a:srgbClr val="0F2A71"/>
                </a:solidFill>
                <a:latin typeface="Lexend" panose="020B0604020202020204" charset="-18"/>
              </a:rPr>
              <a:t>Rental</a:t>
            </a:r>
            <a:r>
              <a:rPr lang="hu-HU" sz="4000" dirty="0" smtClean="0">
                <a:ln w="0"/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ln w="0"/>
                <a:solidFill>
                  <a:srgbClr val="0F2A71"/>
                </a:solidFill>
                <a:latin typeface="Lexend" panose="020B0604020202020204" charset="-18"/>
              </a:rPr>
              <a:t>Contract</a:t>
            </a:r>
            <a:endParaRPr lang="hu-HU" sz="4000" dirty="0" smtClean="0">
              <a:ln w="0"/>
              <a:solidFill>
                <a:srgbClr val="0F2A71"/>
              </a:solidFill>
              <a:latin typeface="Lexend" panose="020B0604020202020204" charset="-18"/>
            </a:endParaRP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hu-HU" sz="4000" dirty="0" err="1" smtClean="0">
                <a:ln w="0"/>
                <a:solidFill>
                  <a:srgbClr val="0F2A71"/>
                </a:solidFill>
                <a:latin typeface="Lexend" panose="020B0604020202020204" charset="-18"/>
              </a:rPr>
              <a:t>Temporary</a:t>
            </a:r>
            <a:r>
              <a:rPr lang="hu-HU" sz="4000" dirty="0" smtClean="0">
                <a:ln w="0"/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ln w="0"/>
                <a:solidFill>
                  <a:srgbClr val="0F2A71"/>
                </a:solidFill>
                <a:latin typeface="Lexend" panose="020B0604020202020204" charset="-18"/>
              </a:rPr>
              <a:t>Student</a:t>
            </a:r>
            <a:r>
              <a:rPr lang="hu-HU" sz="4000" dirty="0" smtClean="0">
                <a:ln w="0"/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ln w="0"/>
                <a:solidFill>
                  <a:srgbClr val="0F2A71"/>
                </a:solidFill>
                <a:latin typeface="Lexend" panose="020B0604020202020204" charset="-18"/>
              </a:rPr>
              <a:t>Card</a:t>
            </a:r>
            <a:endParaRPr lang="hu-HU" sz="4000" dirty="0" smtClean="0">
              <a:ln w="0"/>
              <a:solidFill>
                <a:srgbClr val="0F2A71"/>
              </a:solidFill>
              <a:latin typeface="Lexend" panose="020B0604020202020204" charset="-18"/>
            </a:endParaRP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Registration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for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Courses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–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Learning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Agreement</a:t>
            </a:r>
            <a:r>
              <a:rPr lang="hu-HU" sz="4000" b="1" dirty="0" smtClean="0">
                <a:solidFill>
                  <a:srgbClr val="333333"/>
                </a:solidFill>
                <a:latin typeface="Lexend" panose="020B0604020202020204" charset="-18"/>
              </a:rPr>
              <a:t/>
            </a:r>
            <a:br>
              <a:rPr lang="hu-HU" sz="4000" b="1" dirty="0" smtClean="0">
                <a:solidFill>
                  <a:srgbClr val="333333"/>
                </a:solidFill>
                <a:latin typeface="Lexend" panose="020B0604020202020204" charset="-18"/>
              </a:rPr>
            </a:br>
            <a:endParaRPr lang="hu-HU" sz="4000" b="1" dirty="0">
              <a:solidFill>
                <a:srgbClr val="333333"/>
              </a:solidFill>
              <a:latin typeface="Lexend" panose="020B0604020202020204" charset="-18"/>
            </a:endParaRPr>
          </a:p>
          <a:p>
            <a:pPr>
              <a:lnSpc>
                <a:spcPct val="150000"/>
              </a:lnSpc>
            </a:pPr>
            <a:endParaRPr lang="en-US" sz="2800" dirty="0">
              <a:solidFill>
                <a:srgbClr val="333333"/>
              </a:solidFill>
              <a:latin typeface="Lexend" panose="020B060402020202020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1776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3451" y="-157815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3564" y="17905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61647" y="3487935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271354" y="325305"/>
            <a:ext cx="7315555" cy="579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hu-HU" sz="3500" dirty="0" smtClean="0">
                <a:ln w="0"/>
                <a:solidFill>
                  <a:schemeClr val="bg1"/>
                </a:solidFill>
                <a:latin typeface="Lexend" panose="020B0604020202020204" charset="-18"/>
              </a:rPr>
              <a:t>ADMINISTRATION</a:t>
            </a:r>
            <a:endParaRPr lang="en-US" sz="3500" dirty="0">
              <a:ln w="0"/>
              <a:solidFill>
                <a:schemeClr val="bg1"/>
              </a:solidFill>
              <a:latin typeface="Lexend" panose="020B0604020202020204" charset="-18"/>
              <a:ea typeface="Majesty"/>
              <a:cs typeface="Majesty"/>
              <a:sym typeface="Majesty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sp>
        <p:nvSpPr>
          <p:cNvPr id="110" name="Téglalap 109"/>
          <p:cNvSpPr/>
          <p:nvPr/>
        </p:nvSpPr>
        <p:spPr>
          <a:xfrm>
            <a:off x="1085991" y="1402787"/>
            <a:ext cx="14630432" cy="818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FontTx/>
              <a:buAutoNum type="arabicPeriod"/>
            </a:pPr>
            <a:r>
              <a:rPr lang="hu-HU" sz="4400" b="1" u="sng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Enrolment</a:t>
            </a:r>
            <a:r>
              <a:rPr lang="hu-HU" sz="44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:</a:t>
            </a:r>
            <a:endParaRPr lang="hu-HU" sz="4400" b="1" u="sng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Lexend" panose="020B0604020202020204" charset="-18"/>
            </a:endParaRPr>
          </a:p>
          <a:p>
            <a:endParaRPr lang="hu-HU" sz="4200" dirty="0" smtClean="0"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You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need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to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go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to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Faculties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’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Admission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Offices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and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our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colleagues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will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finalise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your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enrolment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procedure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.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You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are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already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in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Neptun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system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and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have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a NEPTUN ID. </a:t>
            </a:r>
          </a:p>
          <a:p>
            <a:endParaRPr lang="hu-HU" sz="40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Once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you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have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enrolled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,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you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have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to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activate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your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student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status in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academic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system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Neptun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by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registering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for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at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least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one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course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in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upcoming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semester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.</a:t>
            </a:r>
          </a:p>
          <a:p>
            <a:endParaRPr lang="hu-HU" sz="40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„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Confirmation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Form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about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student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status”</a:t>
            </a:r>
            <a:endParaRPr lang="hu-HU" sz="4000" dirty="0">
              <a:solidFill>
                <a:srgbClr val="0F2A71"/>
              </a:solidFill>
              <a:latin typeface="Lexend" panose="020B060402020202020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075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3451" y="-157815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3564" y="17905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61647" y="3487935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271354" y="325305"/>
            <a:ext cx="7315555" cy="579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hu-HU" sz="3500" dirty="0" smtClean="0">
                <a:ln w="0"/>
                <a:solidFill>
                  <a:schemeClr val="bg1"/>
                </a:solidFill>
                <a:latin typeface="Lexend" panose="020B0604020202020204" charset="-18"/>
              </a:rPr>
              <a:t>ADMINISTRATION</a:t>
            </a:r>
            <a:endParaRPr lang="en-US" sz="3500" dirty="0">
              <a:ln w="0"/>
              <a:solidFill>
                <a:schemeClr val="bg1"/>
              </a:solidFill>
              <a:latin typeface="Lexend" panose="020B0604020202020204" charset="-18"/>
              <a:ea typeface="Majesty"/>
              <a:cs typeface="Majesty"/>
              <a:sym typeface="Majesty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graphicFrame>
        <p:nvGraphicFramePr>
          <p:cNvPr id="112" name="Táblázat 1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520347"/>
              </p:ext>
            </p:extLst>
          </p:nvPr>
        </p:nvGraphicFramePr>
        <p:xfrm>
          <a:off x="1328316" y="1761542"/>
          <a:ext cx="14930787" cy="782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3288">
                  <a:extLst>
                    <a:ext uri="{9D8B030D-6E8A-4147-A177-3AD203B41FA5}">
                      <a16:colId xmlns:a16="http://schemas.microsoft.com/office/drawing/2014/main" val="1369939305"/>
                    </a:ext>
                  </a:extLst>
                </a:gridCol>
                <a:gridCol w="8887499">
                  <a:extLst>
                    <a:ext uri="{9D8B030D-6E8A-4147-A177-3AD203B41FA5}">
                      <a16:colId xmlns:a16="http://schemas.microsoft.com/office/drawing/2014/main" val="1275633355"/>
                    </a:ext>
                  </a:extLst>
                </a:gridCol>
              </a:tblGrid>
              <a:tr h="638758">
                <a:tc>
                  <a:txBody>
                    <a:bodyPr/>
                    <a:lstStyle/>
                    <a:p>
                      <a:pPr algn="ctr"/>
                      <a:r>
                        <a:rPr lang="hu-HU" sz="2400" dirty="0" smtClean="0">
                          <a:solidFill>
                            <a:schemeClr val="bg1"/>
                          </a:solidFill>
                          <a:latin typeface="Lexend" panose="020B0604020202020204" charset="-18"/>
                        </a:rPr>
                        <a:t>FACULTY</a:t>
                      </a:r>
                      <a:endParaRPr lang="hu-HU" sz="2400" dirty="0">
                        <a:solidFill>
                          <a:schemeClr val="bg1"/>
                        </a:solidFill>
                        <a:latin typeface="Lexend" panose="020B060402020202020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dirty="0" smtClean="0">
                          <a:solidFill>
                            <a:schemeClr val="bg1"/>
                          </a:solidFill>
                          <a:latin typeface="Lexend" panose="020B0604020202020204" charset="-18"/>
                        </a:rPr>
                        <a:t>WHERE</a:t>
                      </a:r>
                      <a:endParaRPr lang="hu-HU" sz="2400" dirty="0">
                        <a:solidFill>
                          <a:schemeClr val="bg1"/>
                        </a:solidFill>
                        <a:latin typeface="Lexend" panose="020B0604020202020204" charset="-1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6685487"/>
                  </a:ext>
                </a:extLst>
              </a:tr>
              <a:tr h="8110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err="1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</a:rPr>
                        <a:t>Medicine</a:t>
                      </a:r>
                      <a:endParaRPr lang="hu-HU" sz="28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 err="1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Foreign</a:t>
                      </a:r>
                      <a:r>
                        <a:rPr lang="hu-HU" sz="2000" baseline="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Students’ </a:t>
                      </a:r>
                      <a:r>
                        <a:rPr lang="hu-HU" sz="2000" baseline="0" dirty="0" err="1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Secretariat</a:t>
                      </a:r>
                      <a:r>
                        <a:rPr lang="hu-HU" sz="2000" baseline="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, </a:t>
                      </a:r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6720 Szeged, </a:t>
                      </a:r>
                      <a:r>
                        <a:rPr lang="hu-HU" sz="2000" dirty="0" err="1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Szőkefalvi</a:t>
                      </a:r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-Nagy Béla u. 6</a:t>
                      </a:r>
                      <a:endParaRPr lang="hu-HU" sz="2000" dirty="0">
                        <a:solidFill>
                          <a:srgbClr val="0F2A71"/>
                        </a:solidFill>
                        <a:latin typeface="Lexend" panose="020B0604020202020204" charset="-1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4648212"/>
                  </a:ext>
                </a:extLst>
              </a:tr>
              <a:tr h="76645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800" dirty="0" err="1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</a:rPr>
                        <a:t>Engineering</a:t>
                      </a:r>
                      <a:endParaRPr lang="hu-HU" sz="2800" dirty="0" smtClean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Main </a:t>
                      </a:r>
                      <a:r>
                        <a:rPr lang="hu-HU" sz="2000" dirty="0" err="1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Faculty</a:t>
                      </a:r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Building, 6724 Szeged, Mars tér 7.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9481115"/>
                  </a:ext>
                </a:extLst>
              </a:tr>
              <a:tr h="766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</a:rPr>
                        <a:t>Law</a:t>
                      </a:r>
                      <a:endParaRPr lang="hu-HU" sz="28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Main </a:t>
                      </a:r>
                      <a:r>
                        <a:rPr lang="hu-HU" sz="2000" dirty="0" err="1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Faculty</a:t>
                      </a:r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Building, 6720 Szeged, Tisza Lajos</a:t>
                      </a:r>
                      <a:r>
                        <a:rPr lang="hu-HU" sz="2000" baseline="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krt. 54., </a:t>
                      </a:r>
                      <a:r>
                        <a:rPr lang="hu-HU" sz="2000" baseline="0" dirty="0" err="1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Room</a:t>
                      </a:r>
                      <a:r>
                        <a:rPr lang="hu-HU" sz="2000" baseline="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JK-F12</a:t>
                      </a:r>
                      <a:endParaRPr lang="hu-HU" sz="2000" dirty="0">
                        <a:solidFill>
                          <a:srgbClr val="0F2A71"/>
                        </a:solidFill>
                        <a:latin typeface="Lexend" panose="020B0604020202020204" charset="-1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00171"/>
                  </a:ext>
                </a:extLst>
              </a:tr>
              <a:tr h="766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err="1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</a:rPr>
                        <a:t>Economics</a:t>
                      </a:r>
                      <a:endParaRPr lang="hu-HU" sz="28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Main </a:t>
                      </a:r>
                      <a:r>
                        <a:rPr lang="hu-HU" sz="2000" dirty="0" err="1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Faculty</a:t>
                      </a:r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Building, 6722 Szeged, Kálvária sgt. 1., </a:t>
                      </a:r>
                      <a:r>
                        <a:rPr lang="hu-HU" sz="2000" dirty="0" err="1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Room</a:t>
                      </a:r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004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88604690"/>
                  </a:ext>
                </a:extLst>
              </a:tr>
              <a:tr h="7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Arts</a:t>
                      </a:r>
                      <a:endParaRPr lang="hu-HU" sz="28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Main </a:t>
                      </a:r>
                      <a:r>
                        <a:rPr lang="hu-HU" sz="2000" dirty="0" err="1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Faculty</a:t>
                      </a:r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Building, 6722 Szeged,</a:t>
                      </a:r>
                      <a:r>
                        <a:rPr lang="hu-HU" sz="2000" baseline="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</a:t>
                      </a:r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Egyetem u.</a:t>
                      </a:r>
                      <a:r>
                        <a:rPr lang="hu-HU" sz="2000" baseline="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2., 2nd </a:t>
                      </a:r>
                      <a:r>
                        <a:rPr lang="hu-HU" sz="2000" baseline="0" dirty="0" err="1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Floor</a:t>
                      </a:r>
                      <a:r>
                        <a:rPr lang="hu-HU" sz="2000" baseline="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– Students’ </a:t>
                      </a:r>
                      <a:r>
                        <a:rPr lang="hu-HU" sz="2000" baseline="0" dirty="0" err="1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Admission</a:t>
                      </a:r>
                      <a:r>
                        <a:rPr lang="hu-HU" sz="2000" baseline="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Office</a:t>
                      </a:r>
                      <a:endParaRPr lang="hu-HU" sz="2000" dirty="0" smtClean="0">
                        <a:solidFill>
                          <a:srgbClr val="0F2A71"/>
                        </a:solidFill>
                        <a:latin typeface="Lexend" panose="020B0604020202020204" charset="-1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0702767"/>
                  </a:ext>
                </a:extLst>
              </a:tr>
              <a:tr h="766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err="1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Pharmacy</a:t>
                      </a:r>
                      <a:endParaRPr lang="hu-HU" sz="28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Main </a:t>
                      </a:r>
                      <a:r>
                        <a:rPr lang="hu-HU" sz="2000" dirty="0" err="1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Faculty</a:t>
                      </a:r>
                      <a:r>
                        <a:rPr lang="hu-HU" sz="2000" baseline="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Building, 6720 Szeged, Eötvös u. 6.</a:t>
                      </a:r>
                      <a:endParaRPr lang="hu-HU" sz="2000" dirty="0" smtClean="0">
                        <a:solidFill>
                          <a:srgbClr val="0F2A71"/>
                        </a:solidFill>
                        <a:latin typeface="Lexend" panose="020B0604020202020204" charset="-1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366692"/>
                  </a:ext>
                </a:extLst>
              </a:tr>
              <a:tr h="8322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Science</a:t>
                      </a:r>
                      <a:endParaRPr lang="hu-HU" sz="28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Main </a:t>
                      </a:r>
                      <a:r>
                        <a:rPr lang="hu-HU" sz="2000" dirty="0" err="1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Faculty</a:t>
                      </a:r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Building, 6720 Szeged,</a:t>
                      </a:r>
                      <a:r>
                        <a:rPr lang="hu-HU" sz="2000" baseline="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</a:t>
                      </a:r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Aradi vértanúk tere 1.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87205272"/>
                  </a:ext>
                </a:extLst>
              </a:tr>
              <a:tr h="827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Education</a:t>
                      </a:r>
                      <a:endParaRPr lang="hu-HU" sz="28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Main </a:t>
                      </a:r>
                      <a:r>
                        <a:rPr lang="hu-HU" sz="2000" dirty="0" err="1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Faculty</a:t>
                      </a:r>
                      <a:r>
                        <a:rPr lang="hu-HU" sz="2000" baseline="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Building, 6725 Szeged, Boldogasszony sgt. 6.</a:t>
                      </a:r>
                      <a:endParaRPr lang="hu-HU" sz="2000" dirty="0" smtClean="0">
                        <a:solidFill>
                          <a:srgbClr val="0F2A71"/>
                        </a:solidFill>
                        <a:latin typeface="Lexend" panose="020B0604020202020204" charset="-1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7005107"/>
                  </a:ext>
                </a:extLst>
              </a:tr>
              <a:tr h="87241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800" dirty="0" err="1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</a:rPr>
                        <a:t>Agriculture</a:t>
                      </a:r>
                      <a:endParaRPr lang="hu-HU" sz="2800" dirty="0" smtClean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Main </a:t>
                      </a:r>
                      <a:r>
                        <a:rPr lang="hu-HU" sz="2000" dirty="0" err="1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Faculty</a:t>
                      </a:r>
                      <a:r>
                        <a:rPr lang="hu-HU" sz="200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Building,</a:t>
                      </a:r>
                      <a:r>
                        <a:rPr lang="hu-HU" sz="2000" baseline="0" dirty="0" smtClean="0">
                          <a:solidFill>
                            <a:srgbClr val="0F2A71"/>
                          </a:solidFill>
                          <a:latin typeface="Lexend" panose="020B0604020202020204" charset="-18"/>
                        </a:rPr>
                        <a:t> 6800 Hódmezővásárhely, Andrássy út 15.</a:t>
                      </a:r>
                      <a:endParaRPr lang="hu-HU" sz="2000" dirty="0">
                        <a:solidFill>
                          <a:srgbClr val="0F2A71"/>
                        </a:solidFill>
                        <a:latin typeface="Lexend" panose="020B0604020202020204" charset="-1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188246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003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3451" y="-157815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3564" y="17905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61647" y="3487935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271354" y="325305"/>
            <a:ext cx="7315555" cy="579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hu-HU" sz="3500" dirty="0" smtClean="0">
                <a:ln w="0"/>
                <a:solidFill>
                  <a:schemeClr val="bg1"/>
                </a:solidFill>
                <a:latin typeface="Lexend" panose="020B0604020202020204" charset="-18"/>
              </a:rPr>
              <a:t>ADMINISTRATION</a:t>
            </a:r>
            <a:endParaRPr lang="en-US" sz="3500" dirty="0">
              <a:ln w="0"/>
              <a:solidFill>
                <a:schemeClr val="bg1"/>
              </a:solidFill>
              <a:latin typeface="Lexend" panose="020B0604020202020204" charset="-18"/>
              <a:ea typeface="Majesty"/>
              <a:cs typeface="Majesty"/>
              <a:sym typeface="Majesty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sp>
        <p:nvSpPr>
          <p:cNvPr id="111" name="Téglalap 110"/>
          <p:cNvSpPr/>
          <p:nvPr/>
        </p:nvSpPr>
        <p:spPr>
          <a:xfrm>
            <a:off x="1020818" y="1617544"/>
            <a:ext cx="15492370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44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2. </a:t>
            </a:r>
            <a:r>
              <a:rPr lang="hu-HU" sz="4400" b="1" u="sng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Arrival</a:t>
            </a:r>
            <a:r>
              <a:rPr lang="hu-HU" sz="44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400" b="1" u="sng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Form</a:t>
            </a:r>
            <a:r>
              <a:rPr lang="hu-HU" sz="44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:</a:t>
            </a:r>
          </a:p>
          <a:p>
            <a:endParaRPr lang="hu-HU" sz="4000" dirty="0" smtClean="0"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In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case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your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university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requires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us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to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sign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your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arrival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form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.</a:t>
            </a:r>
          </a:p>
          <a:p>
            <a:endParaRPr lang="hu-HU" sz="40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Send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document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to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Ms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. Fanni Farkas (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  <a:hlinkClick r:id="rId8"/>
              </a:rPr>
              <a:t>farkas.fanni.04@szte.hu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) </a:t>
            </a:r>
          </a:p>
          <a:p>
            <a:endParaRPr lang="hu-HU" sz="40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Starting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date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of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your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mobility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: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your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registration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date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at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Orientation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Days</a:t>
            </a:r>
            <a:endParaRPr lang="hu-HU" sz="40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endParaRPr lang="hu-HU" sz="40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Will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be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uploaded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to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DreamApply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355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7933" y="-1567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3564" y="17905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61647" y="3487935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271354" y="325305"/>
            <a:ext cx="7315555" cy="579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hu-HU" sz="3500" dirty="0" smtClean="0">
                <a:ln w="0"/>
                <a:solidFill>
                  <a:schemeClr val="bg1"/>
                </a:solidFill>
                <a:latin typeface="Lexend" panose="020B0604020202020204" charset="-18"/>
              </a:rPr>
              <a:t>ADMINISTRATION</a:t>
            </a:r>
            <a:endParaRPr lang="en-US" sz="3500" dirty="0">
              <a:ln w="0"/>
              <a:solidFill>
                <a:schemeClr val="bg1"/>
              </a:solidFill>
              <a:latin typeface="Lexend" panose="020B0604020202020204" charset="-18"/>
              <a:ea typeface="Majesty"/>
              <a:cs typeface="Majesty"/>
              <a:sym typeface="Majesty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sp>
        <p:nvSpPr>
          <p:cNvPr id="110" name="Téglalap 109"/>
          <p:cNvSpPr/>
          <p:nvPr/>
        </p:nvSpPr>
        <p:spPr>
          <a:xfrm>
            <a:off x="533401" y="1741082"/>
            <a:ext cx="16128436" cy="7786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40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3. </a:t>
            </a:r>
            <a:r>
              <a:rPr lang="hu-HU" sz="4000" b="1" u="sng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Residence</a:t>
            </a:r>
            <a:r>
              <a:rPr lang="hu-HU" sz="40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 – </a:t>
            </a:r>
            <a:r>
              <a:rPr lang="hu-HU" sz="4000" b="1" u="sng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Rental</a:t>
            </a:r>
            <a:r>
              <a:rPr lang="hu-HU" sz="40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000" b="1" u="sng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Contract</a:t>
            </a:r>
            <a:r>
              <a:rPr lang="hu-HU" sz="40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:</a:t>
            </a:r>
          </a:p>
          <a:p>
            <a:endParaRPr lang="hu-HU" sz="4000" b="1" u="sng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First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step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for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all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: </a:t>
            </a:r>
            <a:r>
              <a:rPr lang="hu-HU" sz="4200" dirty="0" err="1">
                <a:solidFill>
                  <a:srgbClr val="0F2A71"/>
                </a:solidFill>
                <a:latin typeface="Lexend" panose="020B0604020202020204" charset="-18"/>
              </a:rPr>
              <a:t>f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ind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accommodation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endParaRPr lang="hu-HU" sz="4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hu-HU" sz="42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If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you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are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renting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a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flat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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use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42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>
                <a:solidFill>
                  <a:srgbClr val="0F2A71"/>
                </a:solidFill>
                <a:latin typeface="Lexend" panose="020B0604020202020204" charset="-18"/>
              </a:rPr>
              <a:t>rental</a:t>
            </a:r>
            <a:r>
              <a:rPr lang="hu-HU" sz="42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>
                <a:solidFill>
                  <a:srgbClr val="0F2A71"/>
                </a:solidFill>
                <a:latin typeface="Lexend" panose="020B0604020202020204" charset="-18"/>
              </a:rPr>
              <a:t>contract</a:t>
            </a:r>
            <a:r>
              <a:rPr lang="hu-HU" sz="42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form</a:t>
            </a:r>
            <a:r>
              <a:rPr lang="hu-HU" sz="42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and </a:t>
            </a:r>
            <a:r>
              <a:rPr lang="hu-HU" sz="4200" dirty="0" err="1">
                <a:solidFill>
                  <a:srgbClr val="0F2A71"/>
                </a:solidFill>
                <a:latin typeface="Lexend" panose="020B0604020202020204" charset="-18"/>
              </a:rPr>
              <a:t>get</a:t>
            </a:r>
            <a:r>
              <a:rPr lang="hu-HU" sz="4200" dirty="0">
                <a:solidFill>
                  <a:srgbClr val="0F2A71"/>
                </a:solidFill>
                <a:latin typeface="Lexend" panose="020B0604020202020204" charset="-18"/>
              </a:rPr>
              <a:t> it </a:t>
            </a:r>
            <a:r>
              <a:rPr lang="hu-HU" sz="4200" dirty="0" err="1">
                <a:solidFill>
                  <a:srgbClr val="0F2A71"/>
                </a:solidFill>
                <a:latin typeface="Lexend" panose="020B0604020202020204" charset="-18"/>
              </a:rPr>
              <a:t>signed</a:t>
            </a:r>
            <a:r>
              <a:rPr lang="hu-HU" sz="42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>
                <a:solidFill>
                  <a:srgbClr val="0F2A71"/>
                </a:solidFill>
                <a:latin typeface="Lexend" panose="020B0604020202020204" charset="-18"/>
              </a:rPr>
              <a:t>by</a:t>
            </a:r>
            <a:r>
              <a:rPr lang="hu-HU" sz="42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42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>
                <a:solidFill>
                  <a:srgbClr val="0F2A71"/>
                </a:solidFill>
                <a:latin typeface="Lexend" panose="020B0604020202020204" charset="-18"/>
              </a:rPr>
              <a:t>owner</a:t>
            </a:r>
            <a:r>
              <a:rPr lang="hu-HU" sz="4200" dirty="0">
                <a:solidFill>
                  <a:srgbClr val="0F2A71"/>
                </a:solidFill>
                <a:latin typeface="Lexend" panose="020B0604020202020204" charset="-18"/>
              </a:rPr>
              <a:t> and </a:t>
            </a:r>
            <a:r>
              <a:rPr lang="hu-HU" sz="4200" u="sng" dirty="0" err="1">
                <a:solidFill>
                  <a:srgbClr val="0F2A71"/>
                </a:solidFill>
                <a:latin typeface="Lexend" panose="020B0604020202020204" charset="-18"/>
              </a:rPr>
              <a:t>two</a:t>
            </a:r>
            <a:r>
              <a:rPr lang="hu-HU" sz="42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>
                <a:solidFill>
                  <a:srgbClr val="0F2A71"/>
                </a:solidFill>
                <a:latin typeface="Lexend" panose="020B0604020202020204" charset="-18"/>
              </a:rPr>
              <a:t>witnesses</a:t>
            </a:r>
            <a:r>
              <a:rPr lang="hu-HU" sz="4200" dirty="0">
                <a:solidFill>
                  <a:srgbClr val="0F2A71"/>
                </a:solidFill>
                <a:latin typeface="Lexend" panose="020B0604020202020204" charset="-18"/>
              </a:rPr>
              <a:t> (</a:t>
            </a:r>
            <a:r>
              <a:rPr lang="hu-HU" sz="4200" dirty="0" err="1">
                <a:solidFill>
                  <a:srgbClr val="0F2A71"/>
                </a:solidFill>
                <a:latin typeface="Lexend" panose="020B0604020202020204" charset="-18"/>
              </a:rPr>
              <a:t>Hungarian</a:t>
            </a:r>
            <a:r>
              <a:rPr lang="hu-HU" sz="42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>
                <a:solidFill>
                  <a:srgbClr val="0F2A71"/>
                </a:solidFill>
                <a:latin typeface="Lexend" panose="020B0604020202020204" charset="-18"/>
              </a:rPr>
              <a:t>citizens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hu-HU" sz="42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If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you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are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in a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dormitory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/ Spring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Student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Apartments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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Proof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 of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Accommodation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 (Szálláshelyigazolás)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hu-HU" sz="4200" dirty="0">
              <a:solidFill>
                <a:srgbClr val="0F2A71"/>
              </a:solidFill>
              <a:latin typeface="Lexend" panose="020B0604020202020204" charset="-18"/>
              <a:sym typeface="Wingdings" panose="05000000000000000000" pitchFamily="2" charset="2"/>
            </a:endParaRPr>
          </a:p>
          <a:p>
            <a:r>
              <a:rPr lang="hu-HU" sz="4200" dirty="0" err="1" smtClean="0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Please</a:t>
            </a:r>
            <a:r>
              <a:rPr lang="hu-HU" sz="4200" dirty="0" smtClean="0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 </a:t>
            </a:r>
            <a:r>
              <a:rPr lang="hu-HU" sz="4200" dirty="0" err="1" smtClean="0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upload</a:t>
            </a:r>
            <a:r>
              <a:rPr lang="hu-HU" sz="4200" dirty="0" smtClean="0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 </a:t>
            </a:r>
            <a:r>
              <a:rPr lang="hu-HU" sz="4200" dirty="0" err="1" smtClean="0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the</a:t>
            </a:r>
            <a:r>
              <a:rPr lang="hu-HU" sz="4200" dirty="0" smtClean="0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 </a:t>
            </a:r>
            <a:r>
              <a:rPr lang="hu-HU" sz="4200" dirty="0" err="1" smtClean="0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document</a:t>
            </a:r>
            <a:r>
              <a:rPr lang="hu-HU" sz="4200" dirty="0" smtClean="0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 </a:t>
            </a:r>
            <a:r>
              <a:rPr lang="hu-HU" sz="4200" dirty="0" err="1" smtClean="0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to</a:t>
            </a:r>
            <a:r>
              <a:rPr lang="hu-HU" sz="4200" dirty="0" smtClean="0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 </a:t>
            </a:r>
            <a:r>
              <a:rPr lang="hu-HU" sz="4200" dirty="0" err="1" smtClean="0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DreamApply</a:t>
            </a:r>
            <a:endParaRPr lang="hu-HU" sz="4200" dirty="0" smtClean="0">
              <a:solidFill>
                <a:srgbClr val="FF0000"/>
              </a:solidFill>
              <a:latin typeface="Lexend" panose="020B060402020202020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63467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" y="0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5105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017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1" name="Group 111"/>
          <p:cNvGrpSpPr/>
          <p:nvPr/>
        </p:nvGrpSpPr>
        <p:grpSpPr>
          <a:xfrm>
            <a:off x="11688406" y="1173361"/>
            <a:ext cx="4872915" cy="9113640"/>
            <a:chOff x="0" y="0"/>
            <a:chExt cx="1253641" cy="2449736"/>
          </a:xfrm>
          <a:solidFill>
            <a:srgbClr val="0F2A71"/>
          </a:solidFill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1253641" cy="2449736"/>
            </a:xfrm>
            <a:custGeom>
              <a:avLst/>
              <a:gdLst/>
              <a:ahLst/>
              <a:cxnLst/>
              <a:rect l="l" t="t" r="r" b="b"/>
              <a:pathLst>
                <a:path w="1253641" h="2449736">
                  <a:moveTo>
                    <a:pt x="0" y="0"/>
                  </a:moveTo>
                  <a:lnTo>
                    <a:pt x="1253641" y="0"/>
                  </a:lnTo>
                  <a:lnTo>
                    <a:pt x="1253641" y="2449736"/>
                  </a:lnTo>
                  <a:lnTo>
                    <a:pt x="0" y="2449736"/>
                  </a:lnTo>
                  <a:close/>
                </a:path>
              </a:pathLst>
            </a:custGeom>
            <a:grpFill/>
          </p:spPr>
        </p:sp>
        <p:sp>
          <p:nvSpPr>
            <p:cNvPr id="113" name="TextBox 113"/>
            <p:cNvSpPr txBox="1"/>
            <p:nvPr/>
          </p:nvSpPr>
          <p:spPr>
            <a:xfrm>
              <a:off x="0" y="-38100"/>
              <a:ext cx="1253641" cy="2487836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380645" y="1356473"/>
            <a:ext cx="3998629" cy="1254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Majesty"/>
                <a:ea typeface="Majesty"/>
                <a:cs typeface="Majesty"/>
                <a:sym typeface="Majesty"/>
              </a:rPr>
              <a:t>,,Think</a:t>
            </a:r>
          </a:p>
          <a:p>
            <a:pPr marL="0" lvl="0" indent="0"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FFFFFF"/>
                </a:solidFill>
                <a:latin typeface="Majesty"/>
                <a:ea typeface="Majesty"/>
                <a:cs typeface="Majesty"/>
                <a:sym typeface="Majesty"/>
              </a:rPr>
              <a:t>boldly...!”</a:t>
            </a: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graphicFrame>
        <p:nvGraphicFramePr>
          <p:cNvPr id="126" name="Táblázat 1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461711"/>
              </p:ext>
            </p:extLst>
          </p:nvPr>
        </p:nvGraphicFramePr>
        <p:xfrm>
          <a:off x="620444" y="1735072"/>
          <a:ext cx="15976964" cy="79881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03787">
                  <a:extLst>
                    <a:ext uri="{9D8B030D-6E8A-4147-A177-3AD203B41FA5}">
                      <a16:colId xmlns:a16="http://schemas.microsoft.com/office/drawing/2014/main" val="1194165034"/>
                    </a:ext>
                  </a:extLst>
                </a:gridCol>
                <a:gridCol w="3124220">
                  <a:extLst>
                    <a:ext uri="{9D8B030D-6E8A-4147-A177-3AD203B41FA5}">
                      <a16:colId xmlns:a16="http://schemas.microsoft.com/office/drawing/2014/main" val="3477393431"/>
                    </a:ext>
                  </a:extLst>
                </a:gridCol>
                <a:gridCol w="1608240">
                  <a:extLst>
                    <a:ext uri="{9D8B030D-6E8A-4147-A177-3AD203B41FA5}">
                      <a16:colId xmlns:a16="http://schemas.microsoft.com/office/drawing/2014/main" val="2416842911"/>
                    </a:ext>
                  </a:extLst>
                </a:gridCol>
                <a:gridCol w="3517551">
                  <a:extLst>
                    <a:ext uri="{9D8B030D-6E8A-4147-A177-3AD203B41FA5}">
                      <a16:colId xmlns:a16="http://schemas.microsoft.com/office/drawing/2014/main" val="507784835"/>
                    </a:ext>
                  </a:extLst>
                </a:gridCol>
                <a:gridCol w="3146471">
                  <a:extLst>
                    <a:ext uri="{9D8B030D-6E8A-4147-A177-3AD203B41FA5}">
                      <a16:colId xmlns:a16="http://schemas.microsoft.com/office/drawing/2014/main" val="1023756955"/>
                    </a:ext>
                  </a:extLst>
                </a:gridCol>
                <a:gridCol w="76695">
                  <a:extLst>
                    <a:ext uri="{9D8B030D-6E8A-4147-A177-3AD203B41FA5}">
                      <a16:colId xmlns:a16="http://schemas.microsoft.com/office/drawing/2014/main" val="578933409"/>
                    </a:ext>
                  </a:extLst>
                </a:gridCol>
              </a:tblGrid>
              <a:tr h="9138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b="1" dirty="0" smtClean="0">
                          <a:effectLst/>
                          <a:latin typeface="Lexend" panose="020B0604020202020204" charset="-18"/>
                        </a:rPr>
                        <a:t>SENDING COUNTRY (/STUDENTS)</a:t>
                      </a:r>
                      <a:endParaRPr lang="hu-HU" sz="2800" b="1" dirty="0"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 b="1" dirty="0"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b="1" dirty="0" smtClean="0">
                          <a:effectLst/>
                          <a:latin typeface="Lexend" panose="020B0604020202020204" charset="-18"/>
                        </a:rPr>
                        <a:t>RECEIVING FACULTY (/STUDENTS)</a:t>
                      </a:r>
                      <a:endParaRPr lang="hu-HU" sz="2800" b="1" dirty="0"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527607"/>
                  </a:ext>
                </a:extLst>
              </a:tr>
              <a:tr h="494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TURKEY</a:t>
                      </a:r>
                      <a:endParaRPr lang="hu-HU" sz="2800" dirty="0"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27</a:t>
                      </a:r>
                      <a:endParaRPr lang="hu-HU" sz="24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8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32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0589869"/>
                  </a:ext>
                </a:extLst>
              </a:tr>
              <a:tr h="494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cap="all" dirty="0" smtClean="0">
                          <a:effectLst/>
                          <a:latin typeface="Lexend" panose="020B0604020202020204" charset="-18"/>
                          <a:ea typeface="+mn-ea"/>
                        </a:rPr>
                        <a:t>FRANCE</a:t>
                      </a:r>
                      <a:endParaRPr lang="hu-HU" sz="2800" dirty="0"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24</a:t>
                      </a:r>
                      <a:endParaRPr lang="hu-HU" sz="24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hu-HU"/>
                    </a:p>
                  </a:txBody>
                  <a:tcPr marL="44450" marR="44450" marT="0" marB="0" anchor="ctr"/>
                </a:tc>
                <a:tc gridSpan="2">
                  <a:txBody>
                    <a:bodyPr/>
                    <a:lstStyle/>
                    <a:p>
                      <a:endParaRPr lang="hu-HU"/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 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12880495"/>
                  </a:ext>
                </a:extLst>
              </a:tr>
              <a:tr h="494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PORTUGAL</a:t>
                      </a:r>
                      <a:endParaRPr lang="hu-HU" sz="2800" dirty="0"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9</a:t>
                      </a:r>
                      <a:endParaRPr lang="hu-HU" sz="24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err="1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</a:rPr>
                        <a:t>Medicine</a:t>
                      </a:r>
                      <a:endParaRPr lang="hu-HU" sz="28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22</a:t>
                      </a:r>
                      <a:endParaRPr lang="hu-HU" sz="32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 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56097861"/>
                  </a:ext>
                </a:extLst>
              </a:tr>
              <a:tr h="4944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800" dirty="0" smtClean="0"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ITALY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6</a:t>
                      </a:r>
                      <a:endParaRPr lang="hu-HU" sz="24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800" dirty="0" err="1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</a:rPr>
                        <a:t>Engineering</a:t>
                      </a:r>
                      <a:endParaRPr lang="hu-HU" sz="2800" dirty="0" smtClean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14</a:t>
                      </a:r>
                      <a:endParaRPr lang="hu-HU" sz="32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 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47260636"/>
                  </a:ext>
                </a:extLst>
              </a:tr>
              <a:tr h="494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SPAIN</a:t>
                      </a:r>
                      <a:endParaRPr lang="hu-HU" sz="2800" dirty="0"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5</a:t>
                      </a:r>
                      <a:endParaRPr lang="hu-HU" sz="24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</a:rPr>
                        <a:t>Law</a:t>
                      </a:r>
                      <a:endParaRPr lang="hu-HU" sz="28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</a:rPr>
                        <a:t>13</a:t>
                      </a:r>
                      <a:endParaRPr lang="hu-HU" sz="32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 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24271521"/>
                  </a:ext>
                </a:extLst>
              </a:tr>
              <a:tr h="494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cap="all" dirty="0" err="1" smtClean="0">
                          <a:effectLst/>
                          <a:latin typeface="Lexend" panose="020B0604020202020204" charset="-18"/>
                        </a:rPr>
                        <a:t>Bulgaria</a:t>
                      </a:r>
                      <a:endParaRPr lang="hu-HU" sz="2800" dirty="0"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2</a:t>
                      </a:r>
                      <a:endParaRPr lang="hu-HU" sz="24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err="1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</a:rPr>
                        <a:t>Economics</a:t>
                      </a:r>
                      <a:endParaRPr lang="hu-HU" sz="28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</a:rPr>
                        <a:t>11</a:t>
                      </a:r>
                      <a:endParaRPr lang="hu-HU" sz="32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 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95473565"/>
                  </a:ext>
                </a:extLst>
              </a:tr>
              <a:tr h="494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cap="all" dirty="0" smtClean="0">
                          <a:effectLst/>
                          <a:latin typeface="Lexend" panose="020B0604020202020204" charset="-18"/>
                          <a:ea typeface="+mn-ea"/>
                        </a:rPr>
                        <a:t>GERMANY</a:t>
                      </a:r>
                      <a:endParaRPr lang="hu-HU" sz="2800" dirty="0"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2</a:t>
                      </a:r>
                      <a:endParaRPr lang="hu-HU" sz="24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Arts</a:t>
                      </a:r>
                      <a:endParaRPr lang="hu-HU" sz="28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10</a:t>
                      </a:r>
                      <a:endParaRPr lang="hu-HU" sz="32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 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92404221"/>
                  </a:ext>
                </a:extLst>
              </a:tr>
              <a:tr h="494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cap="all" dirty="0" smtClean="0">
                          <a:effectLst/>
                          <a:latin typeface="Lexend" panose="020B0604020202020204" charset="-18"/>
                          <a:ea typeface="+mn-ea"/>
                        </a:rPr>
                        <a:t>LITHUANIA</a:t>
                      </a:r>
                      <a:endParaRPr lang="hu-HU" sz="2800" dirty="0"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</a:rPr>
                        <a:t>2</a:t>
                      </a:r>
                      <a:endParaRPr lang="hu-HU" sz="24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err="1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Pharmacy</a:t>
                      </a:r>
                      <a:endParaRPr lang="hu-HU" sz="28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8</a:t>
                      </a:r>
                      <a:endParaRPr lang="hu-HU" sz="32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 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2469313"/>
                  </a:ext>
                </a:extLst>
              </a:tr>
              <a:tr h="494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cap="all" dirty="0" smtClean="0">
                          <a:effectLst/>
                          <a:latin typeface="Lexend" panose="020B0604020202020204" charset="-18"/>
                          <a:ea typeface="+mn-ea"/>
                        </a:rPr>
                        <a:t>POLAND</a:t>
                      </a:r>
                      <a:endParaRPr lang="hu-HU" sz="2800" dirty="0"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</a:rPr>
                        <a:t>2</a:t>
                      </a:r>
                      <a:endParaRPr lang="hu-HU" sz="24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Science</a:t>
                      </a:r>
                      <a:endParaRPr lang="hu-HU" sz="28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4</a:t>
                      </a:r>
                      <a:endParaRPr lang="hu-HU" sz="32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 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29260509"/>
                  </a:ext>
                </a:extLst>
              </a:tr>
              <a:tr h="504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ROMANIA</a:t>
                      </a:r>
                      <a:endParaRPr lang="hu-HU" sz="2800" dirty="0"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2</a:t>
                      </a:r>
                      <a:endParaRPr lang="hu-HU" sz="24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Education</a:t>
                      </a:r>
                      <a:endParaRPr lang="hu-HU" sz="28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2</a:t>
                      </a:r>
                      <a:endParaRPr lang="hu-HU" sz="32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 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18936190"/>
                  </a:ext>
                </a:extLst>
              </a:tr>
              <a:tr h="494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SWEDEN</a:t>
                      </a:r>
                      <a:endParaRPr lang="hu-HU" sz="2800" dirty="0"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2</a:t>
                      </a:r>
                      <a:endParaRPr lang="hu-HU" sz="24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800" dirty="0" err="1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</a:rPr>
                        <a:t>Agriculture</a:t>
                      </a:r>
                      <a:endParaRPr lang="hu-HU" sz="2800" dirty="0" smtClean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8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+mn-ea"/>
                        </a:rPr>
                        <a:t>1</a:t>
                      </a:r>
                      <a:endParaRPr lang="hu-HU" sz="3200" dirty="0" smtClean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733397"/>
                  </a:ext>
                </a:extLst>
              </a:tr>
              <a:tr h="494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BELGIUM</a:t>
                      </a:r>
                      <a:endParaRPr lang="hu-HU" sz="2800" dirty="0"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1</a:t>
                      </a:r>
                      <a:endParaRPr lang="hu-HU" sz="24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</a:rPr>
                        <a:t> </a:t>
                      </a:r>
                      <a:endParaRPr lang="hu-HU" sz="32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32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 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98521872"/>
                  </a:ext>
                </a:extLst>
              </a:tr>
              <a:tr h="5651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800" dirty="0" smtClean="0"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CZECH REPUBLIC</a:t>
                      </a:r>
                    </a:p>
                  </a:txBody>
                  <a:tcPr marL="44450" marR="44450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1</a:t>
                      </a:r>
                      <a:endParaRPr lang="hu-HU" sz="24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32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32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13439660"/>
                  </a:ext>
                </a:extLst>
              </a:tr>
              <a:tr h="5651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800" dirty="0" smtClean="0"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44450" marR="4445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85</a:t>
                      </a:r>
                      <a:endParaRPr lang="hu-HU" sz="28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</a:rPr>
                        <a:t>TOTAL</a:t>
                      </a:r>
                      <a:endParaRPr lang="hu-HU" sz="32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3200" dirty="0" smtClean="0">
                          <a:solidFill>
                            <a:srgbClr val="0F2A71"/>
                          </a:solidFill>
                          <a:effectLst/>
                          <a:latin typeface="Lexend" panose="020B0604020202020204" charset="-18"/>
                          <a:ea typeface="Times New Roman" panose="02020603050405020304" pitchFamily="18" charset="0"/>
                        </a:rPr>
                        <a:t>85</a:t>
                      </a:r>
                      <a:endParaRPr lang="hu-HU" sz="3200" dirty="0">
                        <a:solidFill>
                          <a:srgbClr val="0F2A71"/>
                        </a:solidFill>
                        <a:effectLst/>
                        <a:latin typeface="Lexend" panose="020B0604020202020204" charset="-18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4759595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7933" y="-1567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3564" y="17905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61647" y="3487935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271354" y="325305"/>
            <a:ext cx="7315555" cy="579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hu-HU" sz="3500" dirty="0" smtClean="0">
                <a:ln w="0"/>
                <a:solidFill>
                  <a:schemeClr val="bg1"/>
                </a:solidFill>
                <a:latin typeface="Lexend" panose="020B0604020202020204" charset="-18"/>
              </a:rPr>
              <a:t>ADMINISTRATION</a:t>
            </a:r>
            <a:endParaRPr lang="en-US" sz="3500" dirty="0">
              <a:ln w="0"/>
              <a:solidFill>
                <a:schemeClr val="bg1"/>
              </a:solidFill>
              <a:latin typeface="Lexend" panose="020B0604020202020204" charset="-18"/>
              <a:ea typeface="Majesty"/>
              <a:cs typeface="Majesty"/>
              <a:sym typeface="Majesty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sp>
        <p:nvSpPr>
          <p:cNvPr id="110" name="Téglalap 109"/>
          <p:cNvSpPr/>
          <p:nvPr/>
        </p:nvSpPr>
        <p:spPr>
          <a:xfrm>
            <a:off x="762001" y="1337402"/>
            <a:ext cx="15429296" cy="830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40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For non-EU </a:t>
            </a:r>
            <a:r>
              <a:rPr lang="hu-HU" sz="4000" b="1" u="sng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citizens</a:t>
            </a:r>
            <a:r>
              <a:rPr lang="hu-HU" sz="40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:</a:t>
            </a:r>
            <a:endParaRPr lang="hu-HU" sz="4000" b="1" u="sng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Lexend" panose="020B0604020202020204" charset="-18"/>
            </a:endParaRPr>
          </a:p>
          <a:p>
            <a:endParaRPr lang="hu-HU" sz="42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Residence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Permit 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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If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you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had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to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apply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for a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visa</a:t>
            </a:r>
            <a:endParaRPr lang="hu-HU" sz="42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endParaRPr lang="hu-HU" sz="4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1485900" lvl="2" indent="-571500">
              <a:buFont typeface="Wingdings" panose="05000000000000000000" pitchFamily="2" charset="2"/>
              <a:buChar char="Ø"/>
            </a:pP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a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lready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submitted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during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visa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application</a:t>
            </a:r>
            <a:endParaRPr lang="hu-HU" sz="40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1485900" lvl="2" indent="-571500">
              <a:buFont typeface="Wingdings" panose="05000000000000000000" pitchFamily="2" charset="2"/>
              <a:buChar char="Ø"/>
            </a:pP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you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will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receive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a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notification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when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it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arrives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to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HSZI - Students’ 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Service 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Office</a:t>
            </a:r>
          </a:p>
          <a:p>
            <a:pPr marL="1485900" lvl="2" indent="-571500">
              <a:buFont typeface="Wingdings" panose="05000000000000000000" pitchFamily="2" charset="2"/>
              <a:buChar char="Ø"/>
            </a:pPr>
            <a:endParaRPr lang="hu-HU" sz="42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Mobility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</a:rPr>
              <a:t>Certificate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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If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you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have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 a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valid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Residence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 Permit in </a:t>
            </a:r>
            <a:r>
              <a:rPr lang="hu-HU" sz="4200" dirty="0" err="1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other</a:t>
            </a:r>
            <a:r>
              <a:rPr lang="hu-HU" sz="4200" dirty="0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 EU-country</a:t>
            </a:r>
          </a:p>
          <a:p>
            <a:endParaRPr lang="hu-HU" sz="4200" dirty="0" smtClean="0">
              <a:solidFill>
                <a:srgbClr val="0F2A71"/>
              </a:solidFill>
              <a:latin typeface="Lexend" panose="020B0604020202020204" charset="-18"/>
              <a:sym typeface="Wingdings" panose="05000000000000000000" pitchFamily="2" charset="2"/>
            </a:endParaRPr>
          </a:p>
          <a:p>
            <a:pPr marL="1485900" lvl="2" indent="-571500">
              <a:buFont typeface="Wingdings" panose="05000000000000000000" pitchFamily="2" charset="2"/>
              <a:buChar char="Ø"/>
            </a:pP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online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or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in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person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at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Immigration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Office </a:t>
            </a:r>
          </a:p>
          <a:p>
            <a:pPr marL="1485900" lvl="2" indent="-571500">
              <a:buFont typeface="Wingdings" panose="05000000000000000000" pitchFamily="2" charset="2"/>
              <a:buChar char="Ø"/>
            </a:pP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have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to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start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process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with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30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days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of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your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arrival</a:t>
            </a:r>
            <a:endParaRPr lang="hu-HU" sz="4000" dirty="0" smtClean="0">
              <a:solidFill>
                <a:srgbClr val="0F2A71"/>
              </a:solidFill>
              <a:latin typeface="Lexend" panose="020B060402020202020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07802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3451" y="-114300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3564" y="17905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61647" y="3487935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271354" y="325305"/>
            <a:ext cx="7315555" cy="579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hu-HU" sz="3500" dirty="0" smtClean="0">
                <a:ln w="0"/>
                <a:solidFill>
                  <a:schemeClr val="bg1"/>
                </a:solidFill>
                <a:latin typeface="Lexend" panose="020B0604020202020204" charset="-18"/>
              </a:rPr>
              <a:t>ADMINISTRATION</a:t>
            </a:r>
            <a:endParaRPr lang="en-US" sz="3500" dirty="0">
              <a:ln w="0"/>
              <a:solidFill>
                <a:schemeClr val="bg1"/>
              </a:solidFill>
              <a:latin typeface="Lexend" panose="020B0604020202020204" charset="-18"/>
              <a:ea typeface="Majesty"/>
              <a:cs typeface="Majesty"/>
              <a:sym typeface="Majesty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sp>
        <p:nvSpPr>
          <p:cNvPr id="111" name="Téglalap 110"/>
          <p:cNvSpPr/>
          <p:nvPr/>
        </p:nvSpPr>
        <p:spPr>
          <a:xfrm>
            <a:off x="985953" y="1277957"/>
            <a:ext cx="15562100" cy="877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4000" b="1" u="sng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For </a:t>
            </a:r>
            <a:r>
              <a:rPr lang="hu-HU" sz="40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EU </a:t>
            </a:r>
            <a:r>
              <a:rPr lang="hu-HU" sz="4000" b="1" u="sng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citizens</a:t>
            </a:r>
            <a:r>
              <a:rPr lang="hu-HU" sz="40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0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  <a:sym typeface="Wingdings" panose="05000000000000000000" pitchFamily="2" charset="2"/>
              </a:rPr>
              <a:t> </a:t>
            </a:r>
            <a:r>
              <a:rPr lang="hu-HU" sz="4000" b="1" u="sng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  <a:sym typeface="Wingdings" panose="05000000000000000000" pitchFamily="2" charset="2"/>
              </a:rPr>
              <a:t>Registration</a:t>
            </a:r>
            <a:r>
              <a:rPr lang="hu-HU" sz="40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  <a:sym typeface="Wingdings" panose="05000000000000000000" pitchFamily="2" charset="2"/>
              </a:rPr>
              <a:t> </a:t>
            </a:r>
            <a:r>
              <a:rPr lang="hu-HU" sz="4000" b="1" u="sng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  <a:sym typeface="Wingdings" panose="05000000000000000000" pitchFamily="2" charset="2"/>
              </a:rPr>
              <a:t>Card</a:t>
            </a:r>
            <a:r>
              <a:rPr lang="hu-HU" sz="40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hu-HU" sz="40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online </a:t>
            </a:r>
            <a:r>
              <a:rPr lang="hu-HU" sz="3600" dirty="0" err="1">
                <a:solidFill>
                  <a:srgbClr val="0F2A71"/>
                </a:solidFill>
                <a:latin typeface="Lexend" panose="020B0604020202020204" charset="-18"/>
              </a:rPr>
              <a:t>or</a:t>
            </a:r>
            <a:r>
              <a:rPr lang="hu-HU" sz="3600" dirty="0">
                <a:solidFill>
                  <a:srgbClr val="0F2A71"/>
                </a:solidFill>
                <a:latin typeface="Lexend" panose="020B0604020202020204" charset="-18"/>
              </a:rPr>
              <a:t> in </a:t>
            </a:r>
            <a:r>
              <a:rPr lang="hu-HU" sz="3600" dirty="0" err="1">
                <a:solidFill>
                  <a:srgbClr val="0F2A71"/>
                </a:solidFill>
                <a:latin typeface="Lexend" panose="020B0604020202020204" charset="-18"/>
              </a:rPr>
              <a:t>person</a:t>
            </a:r>
            <a:r>
              <a:rPr lang="hu-HU" sz="3600" dirty="0">
                <a:solidFill>
                  <a:srgbClr val="0F2A71"/>
                </a:solidFill>
                <a:latin typeface="Lexend" panose="020B0604020202020204" charset="-18"/>
              </a:rPr>
              <a:t> at </a:t>
            </a:r>
            <a:r>
              <a:rPr lang="hu-HU" sz="3600" dirty="0" err="1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36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>
                <a:solidFill>
                  <a:srgbClr val="0F2A71"/>
                </a:solidFill>
                <a:latin typeface="Lexend" panose="020B0604020202020204" charset="-18"/>
              </a:rPr>
              <a:t>Immigration</a:t>
            </a:r>
            <a:r>
              <a:rPr lang="hu-HU" sz="36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Office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36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>
                <a:solidFill>
                  <a:srgbClr val="0F2A71"/>
                </a:solidFill>
                <a:latin typeface="Lexend" panose="020B0604020202020204" charset="-18"/>
              </a:rPr>
              <a:t>have</a:t>
            </a:r>
            <a:r>
              <a:rPr lang="hu-HU" sz="36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>
                <a:solidFill>
                  <a:srgbClr val="0F2A71"/>
                </a:solidFill>
                <a:latin typeface="Lexend" panose="020B0604020202020204" charset="-18"/>
              </a:rPr>
              <a:t>to</a:t>
            </a:r>
            <a:r>
              <a:rPr lang="hu-HU" sz="3600" dirty="0">
                <a:solidFill>
                  <a:srgbClr val="0F2A71"/>
                </a:solidFill>
                <a:latin typeface="Lexend" panose="020B0604020202020204" charset="-18"/>
              </a:rPr>
              <a:t> start </a:t>
            </a:r>
            <a:r>
              <a:rPr lang="hu-HU" sz="3600" dirty="0" err="1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36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>
                <a:solidFill>
                  <a:srgbClr val="0F2A71"/>
                </a:solidFill>
                <a:latin typeface="Lexend" panose="020B0604020202020204" charset="-18"/>
              </a:rPr>
              <a:t>process</a:t>
            </a:r>
            <a:r>
              <a:rPr lang="hu-HU" sz="36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>
                <a:solidFill>
                  <a:srgbClr val="0F2A71"/>
                </a:solidFill>
                <a:latin typeface="Lexend" panose="020B0604020202020204" charset="-18"/>
              </a:rPr>
              <a:t>with</a:t>
            </a:r>
            <a:r>
              <a:rPr lang="hu-HU" sz="3600" dirty="0">
                <a:solidFill>
                  <a:srgbClr val="0F2A71"/>
                </a:solidFill>
                <a:latin typeface="Lexend" panose="020B0604020202020204" charset="-18"/>
              </a:rPr>
              <a:t> 30 </a:t>
            </a:r>
            <a:r>
              <a:rPr lang="hu-HU" sz="3600" dirty="0" err="1">
                <a:solidFill>
                  <a:srgbClr val="0F2A71"/>
                </a:solidFill>
                <a:latin typeface="Lexend" panose="020B0604020202020204" charset="-18"/>
              </a:rPr>
              <a:t>days</a:t>
            </a:r>
            <a:r>
              <a:rPr lang="hu-HU" sz="3600" dirty="0">
                <a:solidFill>
                  <a:srgbClr val="0F2A71"/>
                </a:solidFill>
                <a:latin typeface="Lexend" panose="020B0604020202020204" charset="-18"/>
              </a:rPr>
              <a:t> of </a:t>
            </a:r>
            <a:r>
              <a:rPr lang="hu-HU" sz="3600" dirty="0" err="1">
                <a:solidFill>
                  <a:srgbClr val="0F2A71"/>
                </a:solidFill>
                <a:latin typeface="Lexend" panose="020B0604020202020204" charset="-18"/>
              </a:rPr>
              <a:t>your</a:t>
            </a:r>
            <a:r>
              <a:rPr lang="hu-HU" sz="36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arrival</a:t>
            </a:r>
            <a:endParaRPr lang="hu-HU" sz="3600" dirty="0">
              <a:solidFill>
                <a:srgbClr val="0F2A71"/>
              </a:solidFill>
              <a:latin typeface="Lexend" panose="020B0604020202020204" charset="-18"/>
            </a:endParaRPr>
          </a:p>
          <a:p>
            <a:endParaRPr lang="hu-HU" sz="40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r>
              <a:rPr lang="hu-HU" sz="4000" b="1" u="sng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Documents</a:t>
            </a:r>
            <a:r>
              <a:rPr lang="hu-HU" sz="4000" b="1" u="sng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000" b="1" u="sng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needed</a:t>
            </a:r>
            <a:r>
              <a:rPr lang="hu-HU" sz="4000" b="1" u="sng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000" b="1" u="sng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at</a:t>
            </a:r>
            <a:r>
              <a:rPr lang="hu-HU" sz="4000" b="1" u="sng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000" b="1" u="sng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the</a:t>
            </a:r>
            <a:r>
              <a:rPr lang="hu-HU" sz="4000" b="1" u="sng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000" b="1" u="sng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Immigration</a:t>
            </a:r>
            <a:r>
              <a:rPr lang="hu-HU" sz="4000" b="1" u="sng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Office:</a:t>
            </a:r>
          </a:p>
          <a:p>
            <a:pPr lvl="3"/>
            <a:endParaRPr lang="hu-HU" sz="40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742950" indent="-742950">
              <a:buFont typeface="Arial" panose="020B0604020202020204" pitchFamily="34" charset="0"/>
              <a:buChar char="•"/>
            </a:pP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Valid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travel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document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(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passport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/ ID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Card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)</a:t>
            </a:r>
          </a:p>
          <a:p>
            <a:pPr marL="742950" indent="-742950">
              <a:buFont typeface="Arial" panose="020B0604020202020204" pitchFamily="34" charset="0"/>
              <a:buChar char="•"/>
            </a:pP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Student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legal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status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confirmation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form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</a:p>
          <a:p>
            <a:pPr marL="742950" indent="-742950">
              <a:buFont typeface="Arial" panose="020B0604020202020204" pitchFamily="34" charset="0"/>
              <a:buChar char="•"/>
            </a:pP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Certificate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about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Erasmus status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issued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by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your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home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university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(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amount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of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grant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included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)</a:t>
            </a:r>
          </a:p>
          <a:p>
            <a:pPr marL="742950" indent="-742950">
              <a:buFont typeface="Arial" panose="020B0604020202020204" pitchFamily="34" charset="0"/>
              <a:buChar char="•"/>
            </a:pP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Health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insurance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and EHIC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Card</a:t>
            </a:r>
            <a:endParaRPr lang="hu-HU" sz="36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742950" indent="-742950">
              <a:buFont typeface="Arial" panose="020B0604020202020204" pitchFamily="34" charset="0"/>
              <a:buChar char="•"/>
            </a:pP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Signed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rental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contract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/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Proof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of </a:t>
            </a:r>
            <a:r>
              <a:rPr lang="hu-HU" sz="3600" dirty="0" err="1" smtClean="0">
                <a:solidFill>
                  <a:srgbClr val="0F2A71"/>
                </a:solidFill>
                <a:latin typeface="Lexend" panose="020B0604020202020204" charset="-18"/>
              </a:rPr>
              <a:t>Accommodation</a:t>
            </a:r>
            <a:r>
              <a:rPr lang="hu-HU" sz="36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</a:p>
          <a:p>
            <a:pPr lvl="3"/>
            <a:endParaRPr lang="hu-HU" sz="36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r>
              <a:rPr lang="hu-HU" sz="4000" dirty="0" err="1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Please</a:t>
            </a:r>
            <a:r>
              <a:rPr lang="hu-HU" sz="4000" dirty="0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 </a:t>
            </a:r>
            <a:r>
              <a:rPr lang="hu-HU" sz="4000" dirty="0" err="1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upload</a:t>
            </a:r>
            <a:r>
              <a:rPr lang="hu-HU" sz="4000" dirty="0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 </a:t>
            </a:r>
            <a:r>
              <a:rPr lang="hu-HU" sz="4000" dirty="0" err="1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the</a:t>
            </a:r>
            <a:r>
              <a:rPr lang="hu-HU" sz="4000" dirty="0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 </a:t>
            </a:r>
            <a:r>
              <a:rPr lang="hu-HU" sz="4000" dirty="0" err="1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document</a:t>
            </a:r>
            <a:r>
              <a:rPr lang="hu-HU" sz="4000" dirty="0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 </a:t>
            </a:r>
            <a:r>
              <a:rPr lang="hu-HU" sz="4000" dirty="0" err="1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to</a:t>
            </a:r>
            <a:r>
              <a:rPr lang="hu-HU" sz="4000" dirty="0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 </a:t>
            </a:r>
            <a:r>
              <a:rPr lang="hu-HU" sz="4000" dirty="0" err="1">
                <a:solidFill>
                  <a:srgbClr val="FF0000"/>
                </a:solidFill>
                <a:latin typeface="Lexend" panose="020B0604020202020204" charset="-18"/>
                <a:sym typeface="Wingdings" panose="05000000000000000000" pitchFamily="2" charset="2"/>
              </a:rPr>
              <a:t>DreamApply</a:t>
            </a:r>
            <a:endParaRPr lang="hu-HU" sz="4000" dirty="0">
              <a:solidFill>
                <a:srgbClr val="FF0000"/>
              </a:solidFill>
              <a:latin typeface="Lexend" panose="020B060402020202020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87958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" y="-1567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3564" y="17905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9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61647" y="3487935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271354" y="325305"/>
            <a:ext cx="7315555" cy="579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hu-HU" sz="3500" dirty="0" smtClean="0">
                <a:ln w="0"/>
                <a:solidFill>
                  <a:schemeClr val="bg1"/>
                </a:solidFill>
                <a:latin typeface="Lexend" panose="020B0604020202020204" charset="-18"/>
              </a:rPr>
              <a:t>ADMINISTRATION</a:t>
            </a:r>
            <a:endParaRPr lang="en-US" sz="3500" dirty="0">
              <a:ln w="0"/>
              <a:solidFill>
                <a:schemeClr val="bg1"/>
              </a:solidFill>
              <a:latin typeface="Lexend" panose="020B0604020202020204" charset="-18"/>
              <a:ea typeface="Majesty"/>
              <a:cs typeface="Majesty"/>
              <a:sym typeface="Majesty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2"/>
            <a:ext cx="819036" cy="8775204"/>
            <a:chOff x="-70970" y="0"/>
            <a:chExt cx="1092048" cy="11700273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 dirty="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16200000">
              <a:off x="-3877698" y="7312189"/>
              <a:ext cx="8194812" cy="5813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 dirty="0" smtClean="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UNIVERSTAS </a:t>
              </a:r>
              <a:r>
                <a:rPr lang="en-US" sz="2400" dirty="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SCIENTIARUM SZEGEDIENSIS</a:t>
              </a:r>
            </a:p>
          </p:txBody>
        </p:sp>
      </p:grpSp>
      <p:pic>
        <p:nvPicPr>
          <p:cNvPr id="111" name="Kép 1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147" y="2848390"/>
            <a:ext cx="9444095" cy="7083071"/>
          </a:xfrm>
          <a:prstGeom prst="rect">
            <a:avLst/>
          </a:prstGeom>
        </p:spPr>
      </p:pic>
      <p:sp>
        <p:nvSpPr>
          <p:cNvPr id="112" name="Szövegdoboz 111"/>
          <p:cNvSpPr txBox="1"/>
          <p:nvPr/>
        </p:nvSpPr>
        <p:spPr>
          <a:xfrm>
            <a:off x="10765626" y="3173119"/>
            <a:ext cx="555312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4000" u="sng" dirty="0">
                <a:latin typeface="Lexend" panose="020B0604020202020204" charset="-18"/>
                <a:hlinkClick r:id="rId9"/>
              </a:rPr>
              <a:t>https://oif.gov.hu/</a:t>
            </a:r>
            <a:r>
              <a:rPr lang="hu-HU" sz="4000" dirty="0">
                <a:latin typeface="Lexend" panose="020B0604020202020204" charset="-18"/>
              </a:rPr>
              <a:t> </a:t>
            </a:r>
          </a:p>
          <a:p>
            <a:endParaRPr lang="hu-HU" sz="4000" dirty="0">
              <a:solidFill>
                <a:srgbClr val="0F2A71"/>
              </a:solidFill>
              <a:latin typeface="Lexend" panose="020B0604020202020204" charset="-18"/>
            </a:endParaRPr>
          </a:p>
          <a:p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6724 </a:t>
            </a:r>
            <a:r>
              <a:rPr lang="en-US" sz="4000" dirty="0" smtClean="0">
                <a:solidFill>
                  <a:srgbClr val="0F2A71"/>
                </a:solidFill>
                <a:latin typeface="Lexend" panose="020B0604020202020204" charset="-18"/>
              </a:rPr>
              <a:t>Szeged</a:t>
            </a:r>
            <a:r>
              <a:rPr lang="en-US" sz="4000" dirty="0">
                <a:solidFill>
                  <a:srgbClr val="0F2A71"/>
                </a:solidFill>
                <a:latin typeface="Lexend" panose="020B0604020202020204" charset="-18"/>
              </a:rPr>
              <a:t>, 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/>
            </a:r>
            <a:b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</a:br>
            <a:r>
              <a:rPr lang="en-US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Bakay</a:t>
            </a:r>
            <a:r>
              <a:rPr lang="en-US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en-US" sz="4000" dirty="0" err="1">
                <a:solidFill>
                  <a:srgbClr val="0F2A71"/>
                </a:solidFill>
                <a:latin typeface="Lexend" panose="020B0604020202020204" charset="-18"/>
              </a:rPr>
              <a:t>Nándor</a:t>
            </a:r>
            <a:r>
              <a:rPr lang="en-US" sz="4000" dirty="0">
                <a:solidFill>
                  <a:srgbClr val="0F2A71"/>
                </a:solidFill>
                <a:latin typeface="Lexend" panose="020B0604020202020204" charset="-18"/>
              </a:rPr>
              <a:t> u. 3/A.</a:t>
            </a:r>
            <a:endParaRPr lang="hu-HU" sz="4000" dirty="0">
              <a:solidFill>
                <a:srgbClr val="0F2A71"/>
              </a:solidFill>
              <a:latin typeface="Lexend" panose="020B0604020202020204" charset="-18"/>
            </a:endParaRPr>
          </a:p>
        </p:txBody>
      </p:sp>
      <p:sp>
        <p:nvSpPr>
          <p:cNvPr id="117" name="Szövegdoboz 116"/>
          <p:cNvSpPr txBox="1"/>
          <p:nvPr/>
        </p:nvSpPr>
        <p:spPr>
          <a:xfrm>
            <a:off x="1050096" y="2018977"/>
            <a:ext cx="1307362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b="1" dirty="0">
                <a:solidFill>
                  <a:srgbClr val="376092"/>
                </a:solidFill>
                <a:latin typeface="Lexend" panose="020B0604020202020204" charset="-18"/>
              </a:rPr>
              <a:t>South </a:t>
            </a:r>
            <a:r>
              <a:rPr lang="hu-HU" sz="4000" b="1" dirty="0" err="1">
                <a:solidFill>
                  <a:srgbClr val="376092"/>
                </a:solidFill>
                <a:latin typeface="Lexend" panose="020B0604020202020204" charset="-18"/>
              </a:rPr>
              <a:t>Plain</a:t>
            </a:r>
            <a:r>
              <a:rPr lang="hu-HU" sz="4000" b="1" dirty="0">
                <a:solidFill>
                  <a:srgbClr val="376092"/>
                </a:solidFill>
                <a:latin typeface="Lexend" panose="020B0604020202020204" charset="-18"/>
              </a:rPr>
              <a:t> </a:t>
            </a:r>
            <a:r>
              <a:rPr lang="hu-HU" sz="4000" b="1" dirty="0" err="1">
                <a:solidFill>
                  <a:srgbClr val="376092"/>
                </a:solidFill>
                <a:latin typeface="Lexend" panose="020B0604020202020204" charset="-18"/>
              </a:rPr>
              <a:t>Regional</a:t>
            </a:r>
            <a:r>
              <a:rPr lang="hu-HU" sz="4000" b="1" dirty="0">
                <a:solidFill>
                  <a:srgbClr val="376092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376092"/>
                </a:solidFill>
                <a:latin typeface="Lexend" panose="020B0604020202020204" charset="-18"/>
              </a:rPr>
              <a:t>Directorate</a:t>
            </a:r>
            <a:endParaRPr lang="hu-HU" sz="4000" b="1" dirty="0">
              <a:solidFill>
                <a:srgbClr val="376092"/>
              </a:solidFill>
              <a:latin typeface="Lexend" panose="020B0604020202020204" charset="-18"/>
              <a:hlinkClick r:id="rId10"/>
            </a:endParaRPr>
          </a:p>
          <a:p>
            <a:endParaRPr lang="hu-HU" dirty="0"/>
          </a:p>
        </p:txBody>
      </p:sp>
      <p:sp>
        <p:nvSpPr>
          <p:cNvPr id="118" name="Téglalap 117"/>
          <p:cNvSpPr/>
          <p:nvPr/>
        </p:nvSpPr>
        <p:spPr>
          <a:xfrm>
            <a:off x="850129" y="1230589"/>
            <a:ext cx="134735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4400" b="1" dirty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 National </a:t>
            </a:r>
            <a:r>
              <a:rPr lang="hu-HU" sz="4400" b="1" dirty="0" err="1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Directorate</a:t>
            </a:r>
            <a:r>
              <a:rPr lang="hu-HU" sz="4400" b="1" dirty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-General </a:t>
            </a:r>
            <a:r>
              <a:rPr lang="hu-HU" sz="4400" b="1" dirty="0" err="1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for</a:t>
            </a:r>
            <a:r>
              <a:rPr lang="hu-HU" sz="4400" b="1" dirty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400" b="1" dirty="0" err="1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Aliens</a:t>
            </a:r>
            <a:r>
              <a:rPr lang="hu-HU" sz="4400" b="1" dirty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400" b="1" dirty="0" err="1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Policing</a:t>
            </a:r>
            <a:endParaRPr lang="hu-HU" sz="4400" b="1" dirty="0">
              <a:solidFill>
                <a:srgbClr val="3760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xend" panose="020B0604020202020204" charset="-18"/>
            </a:endParaRPr>
          </a:p>
        </p:txBody>
      </p:sp>
      <p:sp>
        <p:nvSpPr>
          <p:cNvPr id="122" name="Szövegdoboz 121"/>
          <p:cNvSpPr txBox="1"/>
          <p:nvPr/>
        </p:nvSpPr>
        <p:spPr>
          <a:xfrm>
            <a:off x="10809318" y="6050960"/>
            <a:ext cx="606788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sz="3000" b="1" dirty="0">
                <a:solidFill>
                  <a:srgbClr val="0F2A71"/>
                </a:solidFill>
                <a:latin typeface="Lexend" panose="020B0604020202020204" charset="-18"/>
              </a:rPr>
              <a:t>Monday: 7:30 </a:t>
            </a:r>
            <a:r>
              <a:rPr lang="hu-HU" sz="3000" b="1" dirty="0" smtClean="0">
                <a:solidFill>
                  <a:srgbClr val="0F2A71"/>
                </a:solidFill>
                <a:latin typeface="Lexend" panose="020B0604020202020204" charset="-18"/>
              </a:rPr>
              <a:t>-</a:t>
            </a:r>
            <a:r>
              <a:rPr lang="en-US" sz="3000" b="1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000" b="1" dirty="0" smtClean="0">
                <a:solidFill>
                  <a:srgbClr val="0F2A71"/>
                </a:solidFill>
                <a:latin typeface="Lexend" panose="020B0604020202020204" charset="-18"/>
              </a:rPr>
              <a:t>16</a:t>
            </a:r>
            <a:r>
              <a:rPr lang="en-US" sz="3000" b="1" dirty="0" smtClean="0">
                <a:solidFill>
                  <a:srgbClr val="0F2A71"/>
                </a:solidFill>
                <a:latin typeface="Lexend" panose="020B0604020202020204" charset="-18"/>
              </a:rPr>
              <a:t>:00 </a:t>
            </a:r>
            <a:endParaRPr lang="en-US" sz="30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fontAlgn="base">
              <a:lnSpc>
                <a:spcPct val="150000"/>
              </a:lnSpc>
            </a:pPr>
            <a:r>
              <a:rPr lang="en-US" sz="3000" b="1" dirty="0">
                <a:solidFill>
                  <a:srgbClr val="0F2A71"/>
                </a:solidFill>
                <a:latin typeface="Lexend" panose="020B0604020202020204" charset="-18"/>
              </a:rPr>
              <a:t>Tuesday: </a:t>
            </a:r>
            <a:r>
              <a:rPr lang="en-US" sz="3000" b="1" dirty="0" smtClean="0">
                <a:solidFill>
                  <a:srgbClr val="0F2A71"/>
                </a:solidFill>
                <a:latin typeface="Lexend" panose="020B0604020202020204" charset="-18"/>
              </a:rPr>
              <a:t>7:30</a:t>
            </a:r>
            <a:r>
              <a:rPr lang="hu-HU" sz="3000" b="1" dirty="0" smtClean="0">
                <a:solidFill>
                  <a:srgbClr val="0F2A71"/>
                </a:solidFill>
                <a:latin typeface="Lexend" panose="020B0604020202020204" charset="-18"/>
              </a:rPr>
              <a:t> -</a:t>
            </a:r>
            <a:r>
              <a:rPr lang="en-US" sz="3000" b="1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000" b="1" dirty="0" smtClean="0">
                <a:solidFill>
                  <a:srgbClr val="0F2A71"/>
                </a:solidFill>
                <a:latin typeface="Lexend" panose="020B0604020202020204" charset="-18"/>
              </a:rPr>
              <a:t>16</a:t>
            </a:r>
            <a:r>
              <a:rPr lang="en-US" sz="3000" b="1" dirty="0" smtClean="0">
                <a:solidFill>
                  <a:srgbClr val="0F2A71"/>
                </a:solidFill>
                <a:latin typeface="Lexend" panose="020B0604020202020204" charset="-18"/>
              </a:rPr>
              <a:t>:00 </a:t>
            </a:r>
            <a:endParaRPr lang="hu-HU" sz="3000" b="1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fontAlgn="base">
              <a:lnSpc>
                <a:spcPct val="150000"/>
              </a:lnSpc>
            </a:pPr>
            <a:r>
              <a:rPr lang="en-US" sz="3000" b="1" dirty="0" smtClean="0">
                <a:solidFill>
                  <a:srgbClr val="0F2A71"/>
                </a:solidFill>
                <a:latin typeface="Lexend" panose="020B0604020202020204" charset="-18"/>
              </a:rPr>
              <a:t>Wednesday</a:t>
            </a:r>
            <a:r>
              <a:rPr lang="en-US" sz="3000" b="1" dirty="0">
                <a:solidFill>
                  <a:srgbClr val="0F2A71"/>
                </a:solidFill>
                <a:latin typeface="Lexend" panose="020B0604020202020204" charset="-18"/>
              </a:rPr>
              <a:t>: 7:30 </a:t>
            </a:r>
            <a:r>
              <a:rPr lang="hu-HU" sz="3000" b="1" dirty="0" smtClean="0">
                <a:solidFill>
                  <a:srgbClr val="0F2A71"/>
                </a:solidFill>
                <a:latin typeface="Lexend" panose="020B0604020202020204" charset="-18"/>
              </a:rPr>
              <a:t>-</a:t>
            </a:r>
            <a:r>
              <a:rPr lang="en-US" sz="3000" b="1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000" b="1" dirty="0" smtClean="0">
                <a:solidFill>
                  <a:srgbClr val="0F2A71"/>
                </a:solidFill>
                <a:latin typeface="Lexend" panose="020B0604020202020204" charset="-18"/>
              </a:rPr>
              <a:t>16</a:t>
            </a:r>
            <a:r>
              <a:rPr lang="en-US" sz="3000" b="1" dirty="0" smtClean="0">
                <a:solidFill>
                  <a:srgbClr val="0F2A71"/>
                </a:solidFill>
                <a:latin typeface="Lexend" panose="020B0604020202020204" charset="-18"/>
              </a:rPr>
              <a:t>:00 </a:t>
            </a:r>
            <a:endParaRPr lang="en-US" sz="30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fontAlgn="base">
              <a:lnSpc>
                <a:spcPct val="150000"/>
              </a:lnSpc>
            </a:pPr>
            <a:r>
              <a:rPr lang="en-US" sz="3000" b="1" dirty="0">
                <a:solidFill>
                  <a:srgbClr val="0F2A71"/>
                </a:solidFill>
                <a:latin typeface="Lexend" panose="020B0604020202020204" charset="-18"/>
              </a:rPr>
              <a:t>Thursday: 7:30 </a:t>
            </a:r>
            <a:r>
              <a:rPr lang="hu-HU" sz="3000" b="1" dirty="0" smtClean="0">
                <a:solidFill>
                  <a:srgbClr val="0F2A71"/>
                </a:solidFill>
                <a:latin typeface="Lexend" panose="020B0604020202020204" charset="-18"/>
              </a:rPr>
              <a:t>- 17</a:t>
            </a:r>
            <a:r>
              <a:rPr lang="en-US" sz="3000" b="1" dirty="0" smtClean="0">
                <a:solidFill>
                  <a:srgbClr val="0F2A71"/>
                </a:solidFill>
                <a:latin typeface="Lexend" panose="020B0604020202020204" charset="-18"/>
              </a:rPr>
              <a:t>:00 </a:t>
            </a:r>
            <a:endParaRPr lang="hu-HU" sz="3000" b="1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fontAlgn="base">
              <a:lnSpc>
                <a:spcPct val="150000"/>
              </a:lnSpc>
            </a:pPr>
            <a:r>
              <a:rPr lang="en-US" sz="3000" b="1" dirty="0" smtClean="0">
                <a:solidFill>
                  <a:srgbClr val="0F2A71"/>
                </a:solidFill>
                <a:latin typeface="Lexend" panose="020B0604020202020204" charset="-18"/>
              </a:rPr>
              <a:t>Friday</a:t>
            </a:r>
            <a:r>
              <a:rPr lang="en-US" sz="3000" b="1" dirty="0">
                <a:solidFill>
                  <a:srgbClr val="0F2A71"/>
                </a:solidFill>
                <a:latin typeface="Lexend" panose="020B0604020202020204" charset="-18"/>
              </a:rPr>
              <a:t>: No customer reception</a:t>
            </a:r>
            <a:endParaRPr lang="en-US" sz="3000" dirty="0">
              <a:solidFill>
                <a:srgbClr val="0F2A71"/>
              </a:solidFill>
              <a:latin typeface="Lexend" panose="020B0604020202020204" charset="-18"/>
            </a:endParaRP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8441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24781" y="-28161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3564" y="17905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61647" y="3487935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4" name="Group 114"/>
          <p:cNvGrpSpPr/>
          <p:nvPr/>
        </p:nvGrpSpPr>
        <p:grpSpPr>
          <a:xfrm>
            <a:off x="0" y="208042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271354" y="325305"/>
            <a:ext cx="7315555" cy="579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hu-HU" sz="3500" dirty="0">
                <a:ln w="0"/>
                <a:solidFill>
                  <a:schemeClr val="bg1"/>
                </a:solidFill>
                <a:latin typeface="Lexend" panose="020B0604020202020204" charset="-18"/>
              </a:rPr>
              <a:t>ADMINISTRATION</a:t>
            </a:r>
            <a:endParaRPr lang="en-US" sz="3500" dirty="0">
              <a:ln w="0"/>
              <a:solidFill>
                <a:schemeClr val="bg1"/>
              </a:solidFill>
              <a:latin typeface="Lexend" panose="020B0604020202020204" charset="-18"/>
              <a:ea typeface="Majesty"/>
              <a:cs typeface="Majesty"/>
              <a:sym typeface="Majesty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sp>
        <p:nvSpPr>
          <p:cNvPr id="111" name="Szövegdoboz 110"/>
          <p:cNvSpPr txBox="1"/>
          <p:nvPr/>
        </p:nvSpPr>
        <p:spPr>
          <a:xfrm>
            <a:off x="773168" y="1173116"/>
            <a:ext cx="15987670" cy="871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b="1" u="sng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4. </a:t>
            </a:r>
            <a:r>
              <a:rPr lang="hu-HU" sz="4000" b="1" u="sng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Temporary</a:t>
            </a:r>
            <a:r>
              <a:rPr lang="hu-HU" sz="4000" b="1" u="sng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000" b="1" u="sng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student</a:t>
            </a:r>
            <a:r>
              <a:rPr lang="hu-HU" sz="4000" b="1" u="sng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000" b="1" u="sng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card</a:t>
            </a:r>
            <a:endParaRPr lang="hu-HU" sz="4000" b="1" u="sng" dirty="0" smtClean="0">
              <a:solidFill>
                <a:srgbClr val="3760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xend" panose="020B0604020202020204" charset="-18"/>
            </a:endParaRPr>
          </a:p>
          <a:p>
            <a:endParaRPr lang="hu-HU" sz="4000" b="1" u="sng" dirty="0" smtClean="0">
              <a:solidFill>
                <a:srgbClr val="3760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Only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available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after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enrolment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with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u="sng" dirty="0" err="1" smtClean="0">
                <a:solidFill>
                  <a:srgbClr val="0F2A71"/>
                </a:solidFill>
                <a:latin typeface="Lexend" panose="020B0604020202020204" charset="-18"/>
              </a:rPr>
              <a:t>active</a:t>
            </a:r>
            <a:r>
              <a:rPr lang="hu-HU" sz="4000" u="sng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u="sng" dirty="0" err="1" smtClean="0">
                <a:solidFill>
                  <a:srgbClr val="0F2A71"/>
                </a:solidFill>
                <a:latin typeface="Lexend" panose="020B0604020202020204" charset="-18"/>
              </a:rPr>
              <a:t>student</a:t>
            </a:r>
            <a:r>
              <a:rPr lang="hu-HU" sz="4000" u="sng" dirty="0" smtClean="0">
                <a:solidFill>
                  <a:srgbClr val="0F2A71"/>
                </a:solidFill>
                <a:latin typeface="Lexend" panose="020B0604020202020204" charset="-18"/>
              </a:rPr>
              <a:t> status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With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this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you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can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purchase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monthly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public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transportation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ticket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for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students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for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a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reduced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price</a:t>
            </a:r>
            <a:endParaRPr lang="hu-HU" sz="4000" dirty="0">
              <a:solidFill>
                <a:srgbClr val="0F2A71"/>
              </a:solidFill>
              <a:latin typeface="Lexend" panose="020B0604020202020204" charset="-18"/>
            </a:endParaRPr>
          </a:p>
          <a:p>
            <a:endParaRPr lang="hu-HU" sz="40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Can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only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be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done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in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person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at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HSZI –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Students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’ Service Office </a:t>
            </a:r>
          </a:p>
          <a:p>
            <a:pPr marL="1485900" lvl="2" indent="-571500">
              <a:buFont typeface="Wingdings" panose="05000000000000000000" pitchFamily="2" charset="2"/>
              <a:buChar char="Ø"/>
            </a:pP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Only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with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appointment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(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Modulo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system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)</a:t>
            </a:r>
          </a:p>
          <a:p>
            <a:pPr lvl="2"/>
            <a:endParaRPr lang="hu-HU" sz="40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Temporary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Student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ID is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only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valid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for 2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months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–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you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have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to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renew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it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before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expiration</a:t>
            </a:r>
            <a:endParaRPr lang="hu-HU" sz="40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endParaRPr lang="hu-HU" sz="40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  <a:hlinkClick r:id="rId8"/>
              </a:rPr>
              <a:t>https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  <a:hlinkClick r:id="rId8"/>
              </a:rPr>
              <a:t>://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  <a:hlinkClick r:id="rId8"/>
              </a:rPr>
              <a:t>u-szeged.hu/hszi/english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8878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24781" y="-28161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3564" y="17905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61647" y="3487935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4" name="Group 114"/>
          <p:cNvGrpSpPr/>
          <p:nvPr/>
        </p:nvGrpSpPr>
        <p:grpSpPr>
          <a:xfrm>
            <a:off x="0" y="208042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271354" y="325305"/>
            <a:ext cx="7315555" cy="579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hu-HU" sz="3500" dirty="0">
                <a:ln w="0"/>
                <a:solidFill>
                  <a:schemeClr val="bg1"/>
                </a:solidFill>
                <a:latin typeface="Lexend" panose="020B0604020202020204" charset="-18"/>
              </a:rPr>
              <a:t>ADMINISTRATION</a:t>
            </a:r>
            <a:endParaRPr lang="en-US" sz="3500" dirty="0">
              <a:ln w="0"/>
              <a:solidFill>
                <a:schemeClr val="bg1"/>
              </a:solidFill>
              <a:latin typeface="Lexend" panose="020B0604020202020204" charset="-18"/>
              <a:ea typeface="Majesty"/>
              <a:cs typeface="Majesty"/>
              <a:sym typeface="Majesty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sp>
        <p:nvSpPr>
          <p:cNvPr id="112" name="Szövegdoboz 111"/>
          <p:cNvSpPr txBox="1"/>
          <p:nvPr/>
        </p:nvSpPr>
        <p:spPr>
          <a:xfrm>
            <a:off x="964307" y="1175831"/>
            <a:ext cx="15329790" cy="8987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b="1" u="sng" dirty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5. </a:t>
            </a:r>
            <a:r>
              <a:rPr lang="hu-HU" sz="4000" b="1" u="sng" kern="100" dirty="0" err="1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  <a:ea typeface="Calibri" panose="020F0502020204030204" pitchFamily="34" charset="0"/>
                <a:cs typeface="Times New Roman" panose="02020603050405020304" pitchFamily="18" charset="0"/>
              </a:rPr>
              <a:t>Registering</a:t>
            </a:r>
            <a:r>
              <a:rPr lang="hu-HU" sz="4000" b="1" u="sng" kern="100" dirty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4000" b="1" u="sng" kern="100" dirty="0" err="1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hu-HU" sz="4000" b="1" u="sng" kern="100" dirty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4000" b="1" u="sng" kern="100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  <a:ea typeface="Calibri" panose="020F0502020204030204" pitchFamily="34" charset="0"/>
                <a:cs typeface="Times New Roman" panose="02020603050405020304" pitchFamily="18" charset="0"/>
              </a:rPr>
              <a:t>courses</a:t>
            </a:r>
            <a:r>
              <a:rPr lang="hu-HU" sz="4000" b="1" u="sng" kern="100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hu-HU" sz="4000" b="1" u="sng" kern="100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  <a:ea typeface="Calibri" panose="020F0502020204030204" pitchFamily="34" charset="0"/>
                <a:cs typeface="Times New Roman" panose="02020603050405020304" pitchFamily="18" charset="0"/>
              </a:rPr>
              <a:t>Learning</a:t>
            </a:r>
            <a:r>
              <a:rPr lang="hu-HU" sz="4000" b="1" u="sng" kern="100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4000" b="1" u="sng" kern="100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  <a:ea typeface="Calibri" panose="020F0502020204030204" pitchFamily="34" charset="0"/>
                <a:cs typeface="Times New Roman" panose="02020603050405020304" pitchFamily="18" charset="0"/>
              </a:rPr>
              <a:t>Agreement</a:t>
            </a:r>
            <a:endParaRPr lang="hu-HU" sz="4000" b="1" u="sng" kern="100" dirty="0" smtClean="0">
              <a:solidFill>
                <a:srgbClr val="3760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xend" panose="020B0604020202020204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u-HU" sz="40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Course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registration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through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Neptun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system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(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open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until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22nd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February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, 2026)</a:t>
            </a:r>
          </a:p>
          <a:p>
            <a:endParaRPr lang="hu-HU" sz="40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After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course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registrations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,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please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compare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your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list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of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registered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courses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with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your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Learning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Agreement</a:t>
            </a:r>
            <a:endParaRPr lang="hu-HU" sz="40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hu-HU" sz="40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r>
              <a:rPr lang="hu-HU" sz="4000" b="1" u="sng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If</a:t>
            </a:r>
            <a:r>
              <a:rPr lang="hu-HU" sz="4000" b="1" u="sng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000" b="1" u="sng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there</a:t>
            </a:r>
            <a:r>
              <a:rPr lang="hu-HU" sz="4000" b="1" u="sng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000" b="1" u="sng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are</a:t>
            </a:r>
            <a:r>
              <a:rPr lang="hu-HU" sz="4000" b="1" u="sng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no </a:t>
            </a:r>
            <a:r>
              <a:rPr lang="hu-HU" sz="4000" b="1" u="sng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differences</a:t>
            </a:r>
            <a:r>
              <a:rPr lang="hu-HU" sz="4000" b="1" u="sng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:</a:t>
            </a:r>
          </a:p>
          <a:p>
            <a:endParaRPr lang="hu-HU" sz="4000" b="1" u="sng" dirty="0" smtClean="0">
              <a:solidFill>
                <a:srgbClr val="3760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Download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your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course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list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from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Neptun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(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or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make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a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screenshot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)</a:t>
            </a:r>
            <a:endParaRPr lang="hu-HU" sz="40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Upload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your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course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list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to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DreamApply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until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22nd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February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, 2026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27702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24781" y="-28161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3564" y="17905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61647" y="3487935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4" name="Group 114"/>
          <p:cNvGrpSpPr/>
          <p:nvPr/>
        </p:nvGrpSpPr>
        <p:grpSpPr>
          <a:xfrm>
            <a:off x="0" y="208042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271354" y="325305"/>
            <a:ext cx="7315555" cy="579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hu-HU" sz="3500" dirty="0">
                <a:ln w="0"/>
                <a:solidFill>
                  <a:schemeClr val="bg1"/>
                </a:solidFill>
                <a:latin typeface="Lexend" panose="020B0604020202020204" charset="-18"/>
              </a:rPr>
              <a:t>ADMINISTRATION</a:t>
            </a:r>
            <a:endParaRPr lang="en-US" sz="3500" dirty="0">
              <a:ln w="0"/>
              <a:solidFill>
                <a:schemeClr val="bg1"/>
              </a:solidFill>
              <a:latin typeface="Lexend" panose="020B0604020202020204" charset="-18"/>
              <a:ea typeface="Majesty"/>
              <a:cs typeface="Majesty"/>
              <a:sym typeface="Majesty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sp>
        <p:nvSpPr>
          <p:cNvPr id="112" name="Szövegdoboz 111"/>
          <p:cNvSpPr txBox="1"/>
          <p:nvPr/>
        </p:nvSpPr>
        <p:spPr>
          <a:xfrm>
            <a:off x="964306" y="1175831"/>
            <a:ext cx="15556763" cy="8371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b="1" u="sng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If</a:t>
            </a:r>
            <a:r>
              <a:rPr lang="hu-HU" sz="4000" b="1" u="sng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000" b="1" u="sng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there</a:t>
            </a:r>
            <a:r>
              <a:rPr lang="hu-HU" sz="4000" b="1" u="sng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000" b="1" u="sng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are</a:t>
            </a:r>
            <a:r>
              <a:rPr lang="hu-HU" sz="4000" b="1" u="sng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000" b="1" u="sng" dirty="0" err="1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differences</a:t>
            </a:r>
            <a:r>
              <a:rPr lang="hu-HU" sz="4000" b="1" u="sng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xend" panose="020B0604020202020204" charset="-18"/>
              </a:rPr>
              <a:t>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hu-HU" sz="4000" b="1" u="sng" dirty="0" smtClean="0">
              <a:solidFill>
                <a:srgbClr val="3760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You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have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to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modify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your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Learning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Agreement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  <a:sym typeface="Wingdings" panose="05000000000000000000" pitchFamily="2" charset="2"/>
              </a:rPr>
              <a:t> 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During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Mobility/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Changes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part</a:t>
            </a:r>
          </a:p>
          <a:p>
            <a:pPr marL="1485900" lvl="2" indent="-571500">
              <a:buFont typeface="Wingdings" panose="05000000000000000000" pitchFamily="2" charset="2"/>
              <a:buChar char="Ø"/>
            </a:pP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You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only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have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to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list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deleted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and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added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courses</a:t>
            </a:r>
            <a:endParaRPr lang="hu-HU" sz="40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endParaRPr lang="hu-HU" sz="4000" dirty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u="sng" dirty="0" err="1" smtClean="0">
                <a:solidFill>
                  <a:srgbClr val="0F2A71"/>
                </a:solidFill>
                <a:latin typeface="Lexend" panose="020B0604020202020204" charset="-18"/>
              </a:rPr>
              <a:t>You</a:t>
            </a:r>
            <a:r>
              <a:rPr lang="hu-HU" sz="4000" u="sng" dirty="0" smtClean="0">
                <a:solidFill>
                  <a:srgbClr val="0F2A71"/>
                </a:solidFill>
                <a:latin typeface="Lexend" panose="020B0604020202020204" charset="-18"/>
              </a:rPr>
              <a:t> and </a:t>
            </a:r>
            <a:r>
              <a:rPr lang="hu-HU" sz="4000" u="sng" dirty="0" err="1" smtClean="0">
                <a:solidFill>
                  <a:srgbClr val="0F2A71"/>
                </a:solidFill>
                <a:latin typeface="Lexend" panose="020B0604020202020204" charset="-18"/>
              </a:rPr>
              <a:t>both</a:t>
            </a:r>
            <a:r>
              <a:rPr lang="hu-HU" sz="4000" u="sng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u="sng" dirty="0" err="1" smtClean="0">
                <a:solidFill>
                  <a:srgbClr val="0F2A71"/>
                </a:solidFill>
                <a:latin typeface="Lexend" panose="020B0604020202020204" charset="-18"/>
              </a:rPr>
              <a:t>coordinators</a:t>
            </a:r>
            <a:r>
              <a:rPr lang="hu-HU" sz="4000" u="sng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u="sng" dirty="0" err="1">
                <a:solidFill>
                  <a:srgbClr val="0F2A71"/>
                </a:solidFill>
                <a:latin typeface="Lexend" panose="020B0604020202020204" charset="-18"/>
              </a:rPr>
              <a:t>will</a:t>
            </a:r>
            <a:r>
              <a:rPr lang="hu-HU" sz="4000" u="sng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u="sng" dirty="0" err="1">
                <a:solidFill>
                  <a:srgbClr val="0F2A71"/>
                </a:solidFill>
                <a:latin typeface="Lexend" panose="020B0604020202020204" charset="-18"/>
              </a:rPr>
              <a:t>have</a:t>
            </a:r>
            <a:r>
              <a:rPr lang="hu-HU" sz="4000" u="sng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u="sng" dirty="0" err="1">
                <a:solidFill>
                  <a:srgbClr val="0F2A71"/>
                </a:solidFill>
                <a:latin typeface="Lexend" panose="020B0604020202020204" charset="-18"/>
              </a:rPr>
              <a:t>to</a:t>
            </a:r>
            <a:r>
              <a:rPr lang="hu-HU" sz="4000" u="sng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u="sng" dirty="0" err="1">
                <a:solidFill>
                  <a:srgbClr val="0F2A71"/>
                </a:solidFill>
                <a:latin typeface="Lexend" panose="020B0604020202020204" charset="-18"/>
              </a:rPr>
              <a:t>sign</a:t>
            </a:r>
            <a:r>
              <a:rPr lang="hu-HU" sz="4000" u="sng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u="sng" dirty="0" err="1">
                <a:solidFill>
                  <a:srgbClr val="0F2A71"/>
                </a:solidFill>
                <a:latin typeface="Lexend" panose="020B0604020202020204" charset="-18"/>
              </a:rPr>
              <a:t>the</a:t>
            </a:r>
            <a:r>
              <a:rPr lang="hu-HU" sz="4000" u="sng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u="sng" dirty="0" err="1">
                <a:solidFill>
                  <a:srgbClr val="0F2A71"/>
                </a:solidFill>
                <a:latin typeface="Lexend" panose="020B0604020202020204" charset="-18"/>
              </a:rPr>
              <a:t>modifications</a:t>
            </a:r>
            <a:r>
              <a:rPr lang="hu-HU" sz="4000" u="sng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endParaRPr lang="hu-HU" sz="4000" u="sng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Download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your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course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list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from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Neptun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(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or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make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 a </a:t>
            </a:r>
            <a:r>
              <a:rPr lang="hu-HU" sz="4000" dirty="0" err="1">
                <a:solidFill>
                  <a:srgbClr val="0F2A71"/>
                </a:solidFill>
                <a:latin typeface="Lexend" panose="020B0604020202020204" charset="-18"/>
              </a:rPr>
              <a:t>screenshot</a:t>
            </a:r>
            <a:r>
              <a:rPr lang="hu-HU" sz="4000" dirty="0">
                <a:solidFill>
                  <a:srgbClr val="0F2A71"/>
                </a:solidFill>
                <a:latin typeface="Lexend" panose="020B0604020202020204" charset="-18"/>
              </a:rPr>
              <a:t>)</a:t>
            </a:r>
          </a:p>
          <a:p>
            <a:endParaRPr lang="hu-HU" sz="40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Upload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the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fully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signed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Learning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Agreement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and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your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course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list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to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DreamApply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until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 22nd </a:t>
            </a:r>
            <a:r>
              <a:rPr lang="hu-HU" sz="4000" b="1" dirty="0" err="1" smtClean="0">
                <a:solidFill>
                  <a:srgbClr val="FF0000"/>
                </a:solidFill>
                <a:latin typeface="Lexend" panose="020B0604020202020204" charset="-18"/>
              </a:rPr>
              <a:t>February</a:t>
            </a:r>
            <a:r>
              <a:rPr lang="hu-HU" sz="4000" b="1" dirty="0" smtClean="0">
                <a:solidFill>
                  <a:srgbClr val="FF0000"/>
                </a:solidFill>
                <a:latin typeface="Lexend" panose="020B0604020202020204" charset="-18"/>
              </a:rPr>
              <a:t>, 2026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4920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4" y="-1567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3564" y="17905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61647" y="3487935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4" name="Group 114"/>
          <p:cNvGrpSpPr/>
          <p:nvPr/>
        </p:nvGrpSpPr>
        <p:grpSpPr>
          <a:xfrm>
            <a:off x="0" y="208042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271354" y="325305"/>
            <a:ext cx="7315555" cy="12073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endParaRPr lang="hu-HU" sz="3500" dirty="0" smtClean="0">
              <a:ln w="0"/>
              <a:solidFill>
                <a:schemeClr val="bg1"/>
              </a:solidFill>
              <a:latin typeface="Lexend" panose="020B0604020202020204" charset="-18"/>
              <a:ea typeface="Majesty"/>
              <a:cs typeface="Majesty"/>
              <a:sym typeface="Majesty"/>
            </a:endParaRPr>
          </a:p>
          <a:p>
            <a:pPr algn="ctr">
              <a:lnSpc>
                <a:spcPts val="4900"/>
              </a:lnSpc>
            </a:pPr>
            <a:endParaRPr lang="en-US" sz="3500" dirty="0">
              <a:ln w="0"/>
              <a:solidFill>
                <a:schemeClr val="bg1"/>
              </a:solidFill>
              <a:latin typeface="Lexend" panose="020B0604020202020204" charset="-18"/>
              <a:ea typeface="Majesty"/>
              <a:cs typeface="Majesty"/>
              <a:sym typeface="Majesty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sp>
        <p:nvSpPr>
          <p:cNvPr id="122" name="TextBox 121"/>
          <p:cNvSpPr txBox="1"/>
          <p:nvPr/>
        </p:nvSpPr>
        <p:spPr>
          <a:xfrm>
            <a:off x="271354" y="325305"/>
            <a:ext cx="7315555" cy="579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hu-HU" sz="3500" dirty="0" smtClean="0">
                <a:ln w="0"/>
                <a:solidFill>
                  <a:schemeClr val="bg1"/>
                </a:solidFill>
                <a:latin typeface="Lexend" panose="020B0604020202020204" charset="-18"/>
              </a:rPr>
              <a:t>CONTACT INFORMATION</a:t>
            </a:r>
            <a:endParaRPr lang="en-US" sz="3500" dirty="0">
              <a:ln w="0"/>
              <a:solidFill>
                <a:schemeClr val="bg1"/>
              </a:solidFill>
              <a:latin typeface="Lexend" panose="020B0604020202020204" charset="-18"/>
              <a:ea typeface="Majesty"/>
              <a:cs typeface="Majesty"/>
              <a:sym typeface="Majesty"/>
            </a:endParaRPr>
          </a:p>
        </p:txBody>
      </p:sp>
      <p:sp>
        <p:nvSpPr>
          <p:cNvPr id="124" name="Téglalap 123"/>
          <p:cNvSpPr/>
          <p:nvPr/>
        </p:nvSpPr>
        <p:spPr>
          <a:xfrm>
            <a:off x="1352205" y="1270388"/>
            <a:ext cx="14103465" cy="8617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4400" b="1" u="sng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Who</a:t>
            </a:r>
            <a:r>
              <a:rPr lang="hu-HU" sz="44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400" b="1" u="sng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to</a:t>
            </a:r>
            <a:r>
              <a:rPr lang="hu-HU" sz="44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 </a:t>
            </a:r>
            <a:r>
              <a:rPr lang="hu-HU" sz="4400" b="1" u="sng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contact</a:t>
            </a:r>
            <a:r>
              <a:rPr lang="hu-HU" sz="4400" b="1" u="sng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exend" panose="020B0604020202020204" charset="-18"/>
              </a:rPr>
              <a:t>:</a:t>
            </a:r>
          </a:p>
          <a:p>
            <a:endParaRPr lang="hu-HU" sz="4800" b="1" u="sng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Lexend" panose="020B0604020202020204" charset="-18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3800" dirty="0" err="1" smtClean="0">
                <a:solidFill>
                  <a:srgbClr val="0F2A71"/>
                </a:solidFill>
                <a:latin typeface="Lexend" panose="020B0604020202020204" charset="-18"/>
              </a:rPr>
              <a:t>Official</a:t>
            </a:r>
            <a:r>
              <a:rPr lang="hu-HU" sz="38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800" dirty="0" err="1" smtClean="0">
                <a:solidFill>
                  <a:srgbClr val="0F2A71"/>
                </a:solidFill>
                <a:latin typeface="Lexend" panose="020B0604020202020204" charset="-18"/>
              </a:rPr>
              <a:t>procedures</a:t>
            </a:r>
            <a:r>
              <a:rPr lang="hu-HU" sz="3800" dirty="0" smtClean="0">
                <a:solidFill>
                  <a:srgbClr val="0F2A71"/>
                </a:solidFill>
                <a:latin typeface="Lexend" panose="020B0604020202020204" charset="-18"/>
              </a:rPr>
              <a:t>, </a:t>
            </a:r>
            <a:r>
              <a:rPr lang="hu-HU" sz="3800" dirty="0" err="1" smtClean="0">
                <a:solidFill>
                  <a:srgbClr val="0F2A71"/>
                </a:solidFill>
                <a:latin typeface="Lexend" panose="020B0604020202020204" charset="-18"/>
              </a:rPr>
              <a:t>documents</a:t>
            </a:r>
            <a:r>
              <a:rPr lang="hu-HU" sz="3800" dirty="0" smtClean="0">
                <a:solidFill>
                  <a:srgbClr val="0F2A71"/>
                </a:solidFill>
                <a:latin typeface="Lexend" panose="020B0604020202020204" charset="-18"/>
              </a:rPr>
              <a:t>:</a:t>
            </a:r>
          </a:p>
          <a:p>
            <a:pPr marL="1485900" lvl="2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3800" dirty="0" err="1" smtClean="0">
                <a:solidFill>
                  <a:srgbClr val="0F2A71"/>
                </a:solidFill>
                <a:latin typeface="Lexend" panose="020B0604020202020204" charset="-18"/>
              </a:rPr>
              <a:t>Ms</a:t>
            </a:r>
            <a:r>
              <a:rPr lang="hu-HU" sz="3800" dirty="0" smtClean="0">
                <a:solidFill>
                  <a:srgbClr val="0F2A71"/>
                </a:solidFill>
                <a:latin typeface="Lexend" panose="020B0604020202020204" charset="-18"/>
              </a:rPr>
              <a:t>. Fanni Farkas (</a:t>
            </a:r>
            <a:r>
              <a:rPr lang="hu-HU" sz="3800" dirty="0" smtClean="0">
                <a:solidFill>
                  <a:srgbClr val="0F2A71"/>
                </a:solidFill>
                <a:latin typeface="Lexend" panose="020B0604020202020204" charset="-18"/>
                <a:hlinkClick r:id="rId8"/>
              </a:rPr>
              <a:t>farkas.fanni.04@szte.hu</a:t>
            </a:r>
            <a:r>
              <a:rPr lang="hu-HU" sz="3800" dirty="0" smtClean="0">
                <a:solidFill>
                  <a:srgbClr val="0F2A71"/>
                </a:solidFill>
                <a:latin typeface="Lexend" panose="020B0604020202020204" charset="-18"/>
              </a:rPr>
              <a:t>), International Mobility Centre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3800" dirty="0" err="1" smtClean="0">
                <a:solidFill>
                  <a:srgbClr val="0F2A71"/>
                </a:solidFill>
                <a:latin typeface="Lexend" panose="020B0604020202020204" charset="-18"/>
              </a:rPr>
              <a:t>Academics</a:t>
            </a:r>
            <a:r>
              <a:rPr lang="hu-HU" sz="3800" dirty="0" smtClean="0">
                <a:solidFill>
                  <a:srgbClr val="0F2A71"/>
                </a:solidFill>
                <a:latin typeface="Lexend" panose="020B0604020202020204" charset="-18"/>
              </a:rPr>
              <a:t>:</a:t>
            </a:r>
          </a:p>
          <a:p>
            <a:pPr marL="1485900" lvl="2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3800" dirty="0" err="1" smtClean="0">
                <a:solidFill>
                  <a:srgbClr val="0F2A71"/>
                </a:solidFill>
                <a:latin typeface="Lexend" panose="020B0604020202020204" charset="-18"/>
              </a:rPr>
              <a:t>Faculty</a:t>
            </a:r>
            <a:r>
              <a:rPr lang="hu-HU" sz="3800" dirty="0" smtClean="0">
                <a:solidFill>
                  <a:srgbClr val="0F2A71"/>
                </a:solidFill>
                <a:latin typeface="Lexend" panose="020B0604020202020204" charset="-18"/>
              </a:rPr>
              <a:t>/ </a:t>
            </a:r>
            <a:r>
              <a:rPr lang="hu-HU" sz="3800" dirty="0" err="1" smtClean="0">
                <a:solidFill>
                  <a:srgbClr val="0F2A71"/>
                </a:solidFill>
                <a:latin typeface="Lexend" panose="020B0604020202020204" charset="-18"/>
              </a:rPr>
              <a:t>Department</a:t>
            </a:r>
            <a:r>
              <a:rPr lang="hu-HU" sz="3800" dirty="0" smtClean="0">
                <a:solidFill>
                  <a:srgbClr val="0F2A71"/>
                </a:solidFill>
                <a:latin typeface="Lexend" panose="020B0604020202020204" charset="-18"/>
              </a:rPr>
              <a:t> Erasmus </a:t>
            </a:r>
            <a:r>
              <a:rPr lang="hu-HU" sz="3800" dirty="0" err="1" smtClean="0">
                <a:solidFill>
                  <a:srgbClr val="0F2A71"/>
                </a:solidFill>
                <a:latin typeface="Lexend" panose="020B0604020202020204" charset="-18"/>
              </a:rPr>
              <a:t>Coordinators</a:t>
            </a:r>
            <a:endParaRPr lang="hu-HU" sz="38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1485900" lvl="2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3800" dirty="0" err="1" smtClean="0">
                <a:solidFill>
                  <a:srgbClr val="0F2A71"/>
                </a:solidFill>
                <a:latin typeface="Lexend" panose="020B0604020202020204" charset="-18"/>
              </a:rPr>
              <a:t>Colleagues</a:t>
            </a:r>
            <a:r>
              <a:rPr lang="hu-HU" sz="3800" dirty="0" smtClean="0">
                <a:solidFill>
                  <a:srgbClr val="0F2A71"/>
                </a:solidFill>
                <a:latin typeface="Lexend" panose="020B0604020202020204" charset="-18"/>
              </a:rPr>
              <a:t> of </a:t>
            </a:r>
            <a:r>
              <a:rPr lang="hu-HU" sz="3800" dirty="0" err="1" smtClean="0">
                <a:solidFill>
                  <a:srgbClr val="0F2A71"/>
                </a:solidFill>
                <a:latin typeface="Lexend" panose="020B0604020202020204" charset="-18"/>
              </a:rPr>
              <a:t>Faculty</a:t>
            </a:r>
            <a:r>
              <a:rPr lang="hu-HU" sz="38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800" dirty="0" err="1" smtClean="0">
                <a:solidFill>
                  <a:srgbClr val="0F2A71"/>
                </a:solidFill>
                <a:latin typeface="Lexend" panose="020B0604020202020204" charset="-18"/>
              </a:rPr>
              <a:t>Administration</a:t>
            </a:r>
            <a:r>
              <a:rPr lang="hu-HU" sz="3800" dirty="0" smtClean="0">
                <a:solidFill>
                  <a:srgbClr val="0F2A71"/>
                </a:solidFill>
                <a:latin typeface="Lexend" panose="020B0604020202020204" charset="-18"/>
              </a:rPr>
              <a:t> Office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Daily life,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cultural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programmes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 and </a:t>
            </a:r>
            <a:r>
              <a:rPr lang="hu-HU" sz="4000" dirty="0" err="1" smtClean="0">
                <a:solidFill>
                  <a:srgbClr val="0F2A71"/>
                </a:solidFill>
                <a:latin typeface="Lexend" panose="020B0604020202020204" charset="-18"/>
              </a:rPr>
              <a:t>events</a:t>
            </a: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:</a:t>
            </a:r>
          </a:p>
          <a:p>
            <a:pPr marL="1485900" lvl="2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4000" dirty="0" smtClean="0">
                <a:solidFill>
                  <a:srgbClr val="0F2A71"/>
                </a:solidFill>
                <a:latin typeface="Lexend" panose="020B0604020202020204" charset="-18"/>
              </a:rPr>
              <a:t>ESN Szeged</a:t>
            </a:r>
          </a:p>
        </p:txBody>
      </p:sp>
    </p:spTree>
    <p:extLst>
      <p:ext uri="{BB962C8B-B14F-4D97-AF65-F5344CB8AC3E}">
        <p14:creationId xmlns:p14="http://schemas.microsoft.com/office/powerpoint/2010/main" val="255765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A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58377" y="3506644"/>
            <a:ext cx="8382000" cy="43986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4400" dirty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  <a:t>THANK YOU FOR </a:t>
            </a:r>
          </a:p>
          <a:p>
            <a:pPr algn="l">
              <a:lnSpc>
                <a:spcPts val="4900"/>
              </a:lnSpc>
            </a:pPr>
            <a:r>
              <a:rPr lang="en-US" sz="4400" dirty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  <a:t>YOUR </a:t>
            </a:r>
            <a:r>
              <a:rPr lang="en-US" sz="4400" dirty="0" smtClean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  <a:t>ATTENTION</a:t>
            </a:r>
            <a:r>
              <a:rPr lang="hu-HU" sz="4400" dirty="0" smtClean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  <a:t>!</a:t>
            </a:r>
          </a:p>
          <a:p>
            <a:pPr algn="l">
              <a:lnSpc>
                <a:spcPts val="4900"/>
              </a:lnSpc>
            </a:pPr>
            <a:endParaRPr lang="hu-HU" sz="4400" dirty="0" smtClean="0">
              <a:solidFill>
                <a:srgbClr val="FFFFFF"/>
              </a:solidFill>
              <a:latin typeface="Lexend Bold"/>
              <a:ea typeface="Lexend Bold"/>
              <a:cs typeface="Lexend Bold"/>
              <a:sym typeface="Lexend Bold"/>
            </a:endParaRPr>
          </a:p>
          <a:p>
            <a:pPr algn="l">
              <a:lnSpc>
                <a:spcPts val="4900"/>
              </a:lnSpc>
            </a:pPr>
            <a:endParaRPr lang="hu-HU" sz="4400" dirty="0">
              <a:solidFill>
                <a:srgbClr val="FFFFFF"/>
              </a:solidFill>
              <a:latin typeface="Lexend Bold"/>
              <a:ea typeface="Lexend Bold"/>
              <a:cs typeface="Lexend Bold"/>
              <a:sym typeface="Lexend Bold"/>
            </a:endParaRPr>
          </a:p>
          <a:p>
            <a:pPr algn="l">
              <a:lnSpc>
                <a:spcPts val="4900"/>
              </a:lnSpc>
            </a:pPr>
            <a:r>
              <a:rPr lang="hu-HU" sz="4800" dirty="0" smtClean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  <a:t>We </a:t>
            </a:r>
            <a:r>
              <a:rPr lang="hu-HU" sz="4800" dirty="0" err="1" smtClean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  <a:t>wish</a:t>
            </a:r>
            <a:r>
              <a:rPr lang="hu-HU" sz="4800" dirty="0" smtClean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  <a:t> </a:t>
            </a:r>
            <a:r>
              <a:rPr lang="hu-HU" sz="4800" dirty="0" err="1" smtClean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  <a:t>you</a:t>
            </a:r>
            <a:r>
              <a:rPr lang="hu-HU" sz="4800" dirty="0" smtClean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  <a:t> </a:t>
            </a:r>
            <a:br>
              <a:rPr lang="hu-HU" sz="4800" dirty="0" smtClean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</a:br>
            <a:r>
              <a:rPr lang="hu-HU" sz="4800" dirty="0" smtClean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  <a:t>a </a:t>
            </a:r>
            <a:r>
              <a:rPr lang="hu-HU" sz="4800" dirty="0" err="1" smtClean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  <a:t>wonderful</a:t>
            </a:r>
            <a:r>
              <a:rPr lang="hu-HU" sz="4800" dirty="0" smtClean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  <a:t> </a:t>
            </a:r>
            <a:r>
              <a:rPr lang="hu-HU" sz="4800" dirty="0" err="1" smtClean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  <a:t>time</a:t>
            </a:r>
            <a:r>
              <a:rPr lang="hu-HU" sz="4800" dirty="0" smtClean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  <a:t> </a:t>
            </a:r>
            <a:br>
              <a:rPr lang="hu-HU" sz="4800" dirty="0" smtClean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</a:br>
            <a:r>
              <a:rPr lang="hu-HU" sz="4800" dirty="0" smtClean="0">
                <a:solidFill>
                  <a:srgbClr val="FFFFFF"/>
                </a:solidFill>
                <a:latin typeface="Lexend Bold"/>
                <a:ea typeface="Lexend Bold"/>
                <a:cs typeface="Lexend Bold"/>
                <a:sym typeface="Lexend Bold"/>
              </a:rPr>
              <a:t>in Szeged!</a:t>
            </a:r>
            <a:endParaRPr lang="en-US" sz="4800" dirty="0">
              <a:solidFill>
                <a:srgbClr val="FFFFFF"/>
              </a:solidFill>
              <a:latin typeface="Lexend Bold"/>
              <a:ea typeface="Lexend Bold"/>
              <a:cs typeface="Lexend Bold"/>
              <a:sym typeface="Lexend Bold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984653" y="1356228"/>
            <a:ext cx="4812495" cy="743063"/>
            <a:chOff x="0" y="0"/>
            <a:chExt cx="4773125" cy="736983"/>
          </a:xfrm>
        </p:grpSpPr>
        <p:sp>
          <p:nvSpPr>
            <p:cNvPr id="7" name="Freeform 7"/>
            <p:cNvSpPr/>
            <p:nvPr/>
          </p:nvSpPr>
          <p:spPr>
            <a:xfrm>
              <a:off x="0" y="50707"/>
              <a:ext cx="2728828" cy="686277"/>
            </a:xfrm>
            <a:custGeom>
              <a:avLst/>
              <a:gdLst/>
              <a:ahLst/>
              <a:cxnLst/>
              <a:rect l="l" t="t" r="r" b="b"/>
              <a:pathLst>
                <a:path w="2728828" h="686277">
                  <a:moveTo>
                    <a:pt x="0" y="0"/>
                  </a:moveTo>
                  <a:lnTo>
                    <a:pt x="2728828" y="0"/>
                  </a:lnTo>
                  <a:lnTo>
                    <a:pt x="2728828" y="686276"/>
                  </a:lnTo>
                  <a:lnTo>
                    <a:pt x="0" y="6862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8" name="TextBox 8"/>
            <p:cNvSpPr txBox="1"/>
            <p:nvPr/>
          </p:nvSpPr>
          <p:spPr>
            <a:xfrm>
              <a:off x="2820280" y="-28575"/>
              <a:ext cx="1952845" cy="7655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356"/>
                </a:lnSpc>
              </a:pPr>
              <a:r>
                <a:rPr lang="en-US" sz="1683" dirty="0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2356"/>
                </a:lnSpc>
              </a:pPr>
              <a:r>
                <a:rPr lang="en-US" sz="1683" dirty="0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pic>
        <p:nvPicPr>
          <p:cNvPr id="5" name="Kép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1356228"/>
            <a:ext cx="10807856" cy="7574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3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" y="0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5105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017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1" name="Group 111"/>
          <p:cNvGrpSpPr/>
          <p:nvPr/>
        </p:nvGrpSpPr>
        <p:grpSpPr>
          <a:xfrm>
            <a:off x="11688406" y="985659"/>
            <a:ext cx="4759919" cy="9301341"/>
            <a:chOff x="0" y="0"/>
            <a:chExt cx="1253641" cy="2449736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1253641" cy="2449736"/>
            </a:xfrm>
            <a:custGeom>
              <a:avLst/>
              <a:gdLst/>
              <a:ahLst/>
              <a:cxnLst/>
              <a:rect l="l" t="t" r="r" b="b"/>
              <a:pathLst>
                <a:path w="1253641" h="2449736">
                  <a:moveTo>
                    <a:pt x="0" y="0"/>
                  </a:moveTo>
                  <a:lnTo>
                    <a:pt x="1253641" y="0"/>
                  </a:lnTo>
                  <a:lnTo>
                    <a:pt x="1253641" y="2449736"/>
                  </a:lnTo>
                  <a:lnTo>
                    <a:pt x="0" y="2449736"/>
                  </a:lnTo>
                  <a:close/>
                </a:path>
              </a:pathLst>
            </a:custGeom>
            <a:gradFill rotWithShape="1">
              <a:gsLst>
                <a:gs pos="0">
                  <a:srgbClr val="3E599F">
                    <a:alpha val="100000"/>
                  </a:srgbClr>
                </a:gs>
                <a:gs pos="100000">
                  <a:srgbClr val="0F2A71">
                    <a:alpha val="100000"/>
                  </a:srgbClr>
                </a:gs>
              </a:gsLst>
              <a:path path="circle">
                <a:fillToRect l="50000" t="50000" r="50000" b="50000"/>
              </a:path>
            </a:gradFill>
          </p:spPr>
        </p:sp>
        <p:sp>
          <p:nvSpPr>
            <p:cNvPr id="113" name="TextBox 113"/>
            <p:cNvSpPr txBox="1"/>
            <p:nvPr/>
          </p:nvSpPr>
          <p:spPr>
            <a:xfrm>
              <a:off x="0" y="-38100"/>
              <a:ext cx="1253641" cy="248783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3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3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505546" y="2558744"/>
            <a:ext cx="7369874" cy="6559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6000" b="1" i="0" u="none" strike="noStrike" kern="1200" normalizeH="0" baseline="0" noProof="0" dirty="0" smtClean="0">
                <a:ln w="0"/>
                <a:solidFill>
                  <a:srgbClr val="37609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Lexend" panose="020B0604020202020204" charset="-18"/>
                <a:ea typeface="Majesty"/>
                <a:cs typeface="Majesty"/>
                <a:sym typeface="Majesty"/>
              </a:rPr>
              <a:t>Szeged, Hungary</a:t>
            </a:r>
            <a:endParaRPr kumimoji="0" lang="en-US" sz="6000" b="1" i="0" u="none" strike="noStrike" kern="1200" normalizeH="0" baseline="0" noProof="0" dirty="0">
              <a:ln w="0"/>
              <a:solidFill>
                <a:srgbClr val="37609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Lexend" panose="020B0604020202020204" charset="-18"/>
              <a:ea typeface="Majesty"/>
              <a:cs typeface="Majesty"/>
              <a:sym typeface="Majesty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64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72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marL="0" marR="0" lvl="0" indent="0" algn="l" defTabSz="914400" rtl="0" eaLnBrk="1" fontAlgn="auto" latinLnBrk="0" hangingPunct="1">
                <a:lnSpc>
                  <a:spcPts val="164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72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378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00" b="0" i="0" u="none" strike="noStrike" kern="1200" cap="none" spc="0" normalizeH="0" baseline="0" noProof="0">
                  <a:ln>
                    <a:noFill/>
                  </a:ln>
                  <a:solidFill>
                    <a:srgbClr val="041273"/>
                  </a:solidFill>
                  <a:effectLst/>
                  <a:uLnTx/>
                  <a:uFillTx/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33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A6A6A6"/>
                  </a:solidFill>
                  <a:effectLst/>
                  <a:uLnTx/>
                  <a:uFillTx/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pic>
        <p:nvPicPr>
          <p:cNvPr id="120" name="Kép 1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67117" y="1297305"/>
            <a:ext cx="10100075" cy="7104390"/>
          </a:xfrm>
          <a:prstGeom prst="rect">
            <a:avLst/>
          </a:prstGeom>
        </p:spPr>
      </p:pic>
      <p:sp>
        <p:nvSpPr>
          <p:cNvPr id="122" name="Téglalap 121"/>
          <p:cNvSpPr/>
          <p:nvPr/>
        </p:nvSpPr>
        <p:spPr>
          <a:xfrm>
            <a:off x="505546" y="325551"/>
            <a:ext cx="6397905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3500" dirty="0" smtClean="0">
                <a:solidFill>
                  <a:schemeClr val="bg1"/>
                </a:solidFill>
                <a:latin typeface="Lexend" panose="020B0604020202020204" charset="-18"/>
              </a:rPr>
              <a:t>GEOGRAPHICAL LOCATION</a:t>
            </a:r>
            <a:endParaRPr lang="hu-HU" sz="3500" dirty="0">
              <a:solidFill>
                <a:schemeClr val="bg1"/>
              </a:solidFill>
              <a:latin typeface="Lexend" panose="020B0604020202020204" charset="-18"/>
            </a:endParaRPr>
          </a:p>
        </p:txBody>
      </p:sp>
      <p:sp>
        <p:nvSpPr>
          <p:cNvPr id="126" name="Szövegdoboz 125"/>
          <p:cNvSpPr txBox="1"/>
          <p:nvPr/>
        </p:nvSpPr>
        <p:spPr>
          <a:xfrm>
            <a:off x="505546" y="4656407"/>
            <a:ext cx="7380193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lvl="0">
              <a:buClr>
                <a:srgbClr val="003399"/>
              </a:buClr>
              <a:buSzPts val="2400"/>
            </a:pPr>
            <a:r>
              <a:rPr lang="en-US" sz="4400" dirty="0" smtClean="0">
                <a:solidFill>
                  <a:srgbClr val="0F2A71"/>
                </a:solidFill>
                <a:latin typeface="Lexend" panose="020B0604020202020204" charset="-18"/>
              </a:rPr>
              <a:t>3rd largest city:</a:t>
            </a:r>
            <a:r>
              <a:rPr lang="hu-HU" sz="44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en-US" sz="4400" dirty="0">
                <a:solidFill>
                  <a:srgbClr val="0F2A71"/>
                </a:solidFill>
                <a:latin typeface="Lexend" panose="020B0604020202020204" charset="-18"/>
              </a:rPr>
              <a:t>Szeged (</a:t>
            </a:r>
            <a:r>
              <a:rPr lang="en-US" sz="4400" dirty="0" smtClean="0">
                <a:solidFill>
                  <a:srgbClr val="0F2A71"/>
                </a:solidFill>
                <a:latin typeface="Lexend" panose="020B0604020202020204" charset="-18"/>
              </a:rPr>
              <a:t>156</a:t>
            </a:r>
            <a:r>
              <a:rPr lang="hu-HU" sz="44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en-US" sz="4400" dirty="0" smtClean="0">
                <a:solidFill>
                  <a:srgbClr val="0F2A71"/>
                </a:solidFill>
                <a:latin typeface="Lexend" panose="020B0604020202020204" charset="-18"/>
              </a:rPr>
              <a:t>051</a:t>
            </a:r>
            <a:r>
              <a:rPr lang="hu-HU" sz="44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en-US" sz="4400" dirty="0" smtClean="0">
                <a:solidFill>
                  <a:srgbClr val="0F2A71"/>
                </a:solidFill>
                <a:latin typeface="Lexend" panose="020B0604020202020204" charset="-18"/>
              </a:rPr>
              <a:t>inhabitants)</a:t>
            </a:r>
            <a:endParaRPr lang="hu-HU" sz="44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76200" lvl="0">
              <a:buClr>
                <a:srgbClr val="003399"/>
              </a:buClr>
              <a:buSzPts val="2400"/>
            </a:pPr>
            <a:endParaRPr lang="en-US" sz="44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76200" lvl="0">
              <a:buClr>
                <a:srgbClr val="003399"/>
              </a:buClr>
              <a:buSzPts val="2400"/>
            </a:pPr>
            <a:r>
              <a:rPr lang="hu-HU" sz="4400" dirty="0" smtClean="0">
                <a:solidFill>
                  <a:srgbClr val="0F2A71"/>
                </a:solidFill>
                <a:latin typeface="Lexend" panose="020B0604020202020204" charset="-18"/>
              </a:rPr>
              <a:t>The City of </a:t>
            </a:r>
            <a:r>
              <a:rPr lang="hu-HU" sz="4400" dirty="0" err="1" smtClean="0">
                <a:solidFill>
                  <a:srgbClr val="0F2A71"/>
                </a:solidFill>
                <a:latin typeface="Lexend" panose="020B0604020202020204" charset="-18"/>
              </a:rPr>
              <a:t>Sunshine</a:t>
            </a:r>
            <a:r>
              <a:rPr lang="en-US" sz="2400" dirty="0">
                <a:solidFill>
                  <a:srgbClr val="0F2A71"/>
                </a:solidFill>
              </a:rPr>
              <a:t>	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8774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" y="0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5105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017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1" name="Group 111"/>
          <p:cNvGrpSpPr/>
          <p:nvPr/>
        </p:nvGrpSpPr>
        <p:grpSpPr>
          <a:xfrm>
            <a:off x="11688406" y="985659"/>
            <a:ext cx="4759919" cy="9301341"/>
            <a:chOff x="0" y="0"/>
            <a:chExt cx="1253641" cy="2449736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1253641" cy="2449736"/>
            </a:xfrm>
            <a:custGeom>
              <a:avLst/>
              <a:gdLst/>
              <a:ahLst/>
              <a:cxnLst/>
              <a:rect l="l" t="t" r="r" b="b"/>
              <a:pathLst>
                <a:path w="1253641" h="2449736">
                  <a:moveTo>
                    <a:pt x="0" y="0"/>
                  </a:moveTo>
                  <a:lnTo>
                    <a:pt x="1253641" y="0"/>
                  </a:lnTo>
                  <a:lnTo>
                    <a:pt x="1253641" y="2449736"/>
                  </a:lnTo>
                  <a:lnTo>
                    <a:pt x="0" y="2449736"/>
                  </a:lnTo>
                  <a:close/>
                </a:path>
              </a:pathLst>
            </a:custGeom>
            <a:gradFill rotWithShape="1">
              <a:gsLst>
                <a:gs pos="0">
                  <a:srgbClr val="3E599F">
                    <a:alpha val="100000"/>
                  </a:srgbClr>
                </a:gs>
                <a:gs pos="100000">
                  <a:srgbClr val="0F2A71">
                    <a:alpha val="100000"/>
                  </a:srgbClr>
                </a:gs>
              </a:gsLst>
              <a:path path="circle">
                <a:fillToRect l="50000" t="50000" r="50000" b="50000"/>
              </a:path>
            </a:gradFill>
          </p:spPr>
        </p:sp>
        <p:sp>
          <p:nvSpPr>
            <p:cNvPr id="113" name="TextBox 113"/>
            <p:cNvSpPr txBox="1"/>
            <p:nvPr/>
          </p:nvSpPr>
          <p:spPr>
            <a:xfrm>
              <a:off x="0" y="-38100"/>
              <a:ext cx="1253641" cy="248783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380645" y="1356473"/>
            <a:ext cx="3998629" cy="1254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Majesty"/>
                <a:ea typeface="Majesty"/>
                <a:cs typeface="Majesty"/>
                <a:sym typeface="Majesty"/>
              </a:rPr>
              <a:t>,,Think</a:t>
            </a:r>
          </a:p>
          <a:p>
            <a:pPr marL="0" lvl="0" indent="0"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FFFFFF"/>
                </a:solidFill>
                <a:latin typeface="Majesty"/>
                <a:ea typeface="Majesty"/>
                <a:cs typeface="Majesty"/>
                <a:sym typeface="Majesty"/>
              </a:rPr>
              <a:t>boldly...!”</a:t>
            </a: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pic>
        <p:nvPicPr>
          <p:cNvPr id="118" name="Kép 1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281" y="1744440"/>
            <a:ext cx="10058400" cy="6705600"/>
          </a:xfrm>
          <a:prstGeom prst="rect">
            <a:avLst/>
          </a:prstGeom>
        </p:spPr>
      </p:pic>
      <p:pic>
        <p:nvPicPr>
          <p:cNvPr id="110" name="Kép 10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21" y="1248766"/>
            <a:ext cx="7253101" cy="4074776"/>
          </a:xfrm>
          <a:prstGeom prst="rect">
            <a:avLst/>
          </a:prstGeom>
        </p:spPr>
      </p:pic>
      <p:pic>
        <p:nvPicPr>
          <p:cNvPr id="120" name="Kép 1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65" y="4940811"/>
            <a:ext cx="7815989" cy="532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37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" y="0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5105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017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380645" y="1356473"/>
            <a:ext cx="3998629" cy="1254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Majesty"/>
                <a:ea typeface="Majesty"/>
                <a:cs typeface="Majesty"/>
                <a:sym typeface="Majesty"/>
              </a:rPr>
              <a:t>,,Think</a:t>
            </a:r>
          </a:p>
          <a:p>
            <a:pPr marL="0" lvl="0" indent="0"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FFFFFF"/>
                </a:solidFill>
                <a:latin typeface="Majesty"/>
                <a:ea typeface="Majesty"/>
                <a:cs typeface="Majesty"/>
                <a:sym typeface="Majesty"/>
              </a:rPr>
              <a:t>boldly...!”</a:t>
            </a: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pic>
        <p:nvPicPr>
          <p:cNvPr id="117" name="Kép 11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6600"/>
                    </a14:imgEffect>
                    <a14:imgEffect>
                      <a14:saturation sat="15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85596" y="1434018"/>
            <a:ext cx="14967971" cy="841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01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" y="0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5105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017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1" name="Group 111"/>
          <p:cNvGrpSpPr/>
          <p:nvPr/>
        </p:nvGrpSpPr>
        <p:grpSpPr>
          <a:xfrm>
            <a:off x="11688406" y="985659"/>
            <a:ext cx="4759919" cy="9301341"/>
            <a:chOff x="0" y="0"/>
            <a:chExt cx="1253641" cy="2449736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1253641" cy="2449736"/>
            </a:xfrm>
            <a:custGeom>
              <a:avLst/>
              <a:gdLst/>
              <a:ahLst/>
              <a:cxnLst/>
              <a:rect l="l" t="t" r="r" b="b"/>
              <a:pathLst>
                <a:path w="1253641" h="2449736">
                  <a:moveTo>
                    <a:pt x="0" y="0"/>
                  </a:moveTo>
                  <a:lnTo>
                    <a:pt x="1253641" y="0"/>
                  </a:lnTo>
                  <a:lnTo>
                    <a:pt x="1253641" y="2449736"/>
                  </a:lnTo>
                  <a:lnTo>
                    <a:pt x="0" y="2449736"/>
                  </a:lnTo>
                  <a:close/>
                </a:path>
              </a:pathLst>
            </a:custGeom>
            <a:gradFill rotWithShape="1">
              <a:gsLst>
                <a:gs pos="0">
                  <a:srgbClr val="3E599F">
                    <a:alpha val="100000"/>
                  </a:srgbClr>
                </a:gs>
                <a:gs pos="100000">
                  <a:srgbClr val="0F2A71">
                    <a:alpha val="100000"/>
                  </a:srgbClr>
                </a:gs>
              </a:gsLst>
              <a:path path="circle">
                <a:fillToRect l="50000" t="50000" r="50000" b="50000"/>
              </a:path>
            </a:gradFill>
          </p:spPr>
        </p:sp>
        <p:sp>
          <p:nvSpPr>
            <p:cNvPr id="113" name="TextBox 113"/>
            <p:cNvSpPr txBox="1"/>
            <p:nvPr/>
          </p:nvSpPr>
          <p:spPr>
            <a:xfrm>
              <a:off x="0" y="-38100"/>
              <a:ext cx="1253641" cy="248783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380645" y="1356473"/>
            <a:ext cx="3998629" cy="1254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Majesty"/>
                <a:ea typeface="Majesty"/>
                <a:cs typeface="Majesty"/>
                <a:sym typeface="Majesty"/>
              </a:rPr>
              <a:t>,,Think</a:t>
            </a:r>
          </a:p>
          <a:p>
            <a:pPr marL="0" lvl="0" indent="0"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FFFFFF"/>
                </a:solidFill>
                <a:latin typeface="Majesty"/>
                <a:ea typeface="Majesty"/>
                <a:cs typeface="Majesty"/>
                <a:sym typeface="Majesty"/>
              </a:rPr>
              <a:t>boldly...!”</a:t>
            </a: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pic>
        <p:nvPicPr>
          <p:cNvPr id="117" name="Kép 1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7" y="1247902"/>
            <a:ext cx="15461169" cy="869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60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" y="0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5105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017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11" name="Group 111"/>
          <p:cNvGrpSpPr/>
          <p:nvPr/>
        </p:nvGrpSpPr>
        <p:grpSpPr>
          <a:xfrm>
            <a:off x="11688406" y="985659"/>
            <a:ext cx="4759919" cy="9301341"/>
            <a:chOff x="0" y="0"/>
            <a:chExt cx="1253641" cy="2449736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1253641" cy="2449736"/>
            </a:xfrm>
            <a:custGeom>
              <a:avLst/>
              <a:gdLst/>
              <a:ahLst/>
              <a:cxnLst/>
              <a:rect l="l" t="t" r="r" b="b"/>
              <a:pathLst>
                <a:path w="1253641" h="2449736">
                  <a:moveTo>
                    <a:pt x="0" y="0"/>
                  </a:moveTo>
                  <a:lnTo>
                    <a:pt x="1253641" y="0"/>
                  </a:lnTo>
                  <a:lnTo>
                    <a:pt x="1253641" y="2449736"/>
                  </a:lnTo>
                  <a:lnTo>
                    <a:pt x="0" y="2449736"/>
                  </a:lnTo>
                  <a:close/>
                </a:path>
              </a:pathLst>
            </a:custGeom>
            <a:gradFill rotWithShape="1">
              <a:gsLst>
                <a:gs pos="0">
                  <a:srgbClr val="3E599F">
                    <a:alpha val="100000"/>
                  </a:srgbClr>
                </a:gs>
                <a:gs pos="100000">
                  <a:srgbClr val="0F2A71">
                    <a:alpha val="100000"/>
                  </a:srgbClr>
                </a:gs>
              </a:gsLst>
              <a:path path="circle">
                <a:fillToRect l="50000" t="50000" r="50000" b="50000"/>
              </a:path>
            </a:gradFill>
          </p:spPr>
        </p:sp>
        <p:sp>
          <p:nvSpPr>
            <p:cNvPr id="113" name="TextBox 113"/>
            <p:cNvSpPr txBox="1"/>
            <p:nvPr/>
          </p:nvSpPr>
          <p:spPr>
            <a:xfrm>
              <a:off x="0" y="-38100"/>
              <a:ext cx="1253641" cy="248783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380645" y="1356473"/>
            <a:ext cx="3998629" cy="1254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Majesty"/>
                <a:ea typeface="Majesty"/>
                <a:cs typeface="Majesty"/>
                <a:sym typeface="Majesty"/>
              </a:rPr>
              <a:t>,,Think</a:t>
            </a:r>
          </a:p>
          <a:p>
            <a:pPr marL="0" lvl="0" indent="0"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FFFFFF"/>
                </a:solidFill>
                <a:latin typeface="Majesty"/>
                <a:ea typeface="Majesty"/>
                <a:cs typeface="Majesty"/>
                <a:sym typeface="Majesty"/>
              </a:rPr>
              <a:t>boldly...!”</a:t>
            </a: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pic>
        <p:nvPicPr>
          <p:cNvPr id="110" name="Kép 10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462" y="1037144"/>
            <a:ext cx="13593928" cy="937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77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" y="0"/>
            <a:ext cx="18288001" cy="10287000"/>
            <a:chOff x="0" y="0"/>
            <a:chExt cx="24650587" cy="13716000"/>
          </a:xfrm>
        </p:grpSpPr>
        <p:sp>
          <p:nvSpPr>
            <p:cNvPr id="3" name="Freeform 3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" name="Freeform 4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" name="Freeform 5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" name="Freeform 6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 flipH="1">
              <a:off x="9505105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 flipH="1">
              <a:off x="38017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07" name="Group 107"/>
          <p:cNvGrpSpPr/>
          <p:nvPr/>
        </p:nvGrpSpPr>
        <p:grpSpPr>
          <a:xfrm>
            <a:off x="0" y="245437"/>
            <a:ext cx="18288000" cy="783263"/>
            <a:chOff x="0" y="0"/>
            <a:chExt cx="4951509" cy="206292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09" name="TextBox 109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0" name="Freeform 110"/>
          <p:cNvSpPr/>
          <p:nvPr/>
        </p:nvSpPr>
        <p:spPr>
          <a:xfrm>
            <a:off x="9361251" y="7699073"/>
            <a:ext cx="4096180" cy="2322364"/>
          </a:xfrm>
          <a:custGeom>
            <a:avLst/>
            <a:gdLst/>
            <a:ahLst/>
            <a:cxnLst/>
            <a:rect l="l" t="t" r="r" b="b"/>
            <a:pathLst>
              <a:path w="4096180" h="2322364">
                <a:moveTo>
                  <a:pt x="0" y="0"/>
                </a:moveTo>
                <a:lnTo>
                  <a:pt x="4096179" y="0"/>
                </a:lnTo>
                <a:lnTo>
                  <a:pt x="4096179" y="2322365"/>
                </a:lnTo>
                <a:lnTo>
                  <a:pt x="0" y="232236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911" r="-16914" b="-1313"/>
            </a:stretch>
          </a:blipFill>
        </p:spPr>
      </p:sp>
      <p:sp>
        <p:nvSpPr>
          <p:cNvPr id="111" name="Freeform 111"/>
          <p:cNvSpPr/>
          <p:nvPr/>
        </p:nvSpPr>
        <p:spPr>
          <a:xfrm>
            <a:off x="3077407" y="7699073"/>
            <a:ext cx="3481422" cy="2330683"/>
          </a:xfrm>
          <a:custGeom>
            <a:avLst/>
            <a:gdLst/>
            <a:ahLst/>
            <a:cxnLst/>
            <a:rect l="l" t="t" r="r" b="b"/>
            <a:pathLst>
              <a:path w="3481422" h="2330683">
                <a:moveTo>
                  <a:pt x="0" y="0"/>
                </a:moveTo>
                <a:lnTo>
                  <a:pt x="3481422" y="0"/>
                </a:lnTo>
                <a:lnTo>
                  <a:pt x="3481422" y="2330684"/>
                </a:lnTo>
                <a:lnTo>
                  <a:pt x="0" y="233068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12" name="Freeform 112"/>
          <p:cNvSpPr/>
          <p:nvPr/>
        </p:nvSpPr>
        <p:spPr>
          <a:xfrm>
            <a:off x="0" y="7699073"/>
            <a:ext cx="3077407" cy="2330683"/>
          </a:xfrm>
          <a:custGeom>
            <a:avLst/>
            <a:gdLst/>
            <a:ahLst/>
            <a:cxnLst/>
            <a:rect l="l" t="t" r="r" b="b"/>
            <a:pathLst>
              <a:path w="3077407" h="2330683">
                <a:moveTo>
                  <a:pt x="0" y="0"/>
                </a:moveTo>
                <a:lnTo>
                  <a:pt x="3077407" y="0"/>
                </a:lnTo>
                <a:lnTo>
                  <a:pt x="3077407" y="2330684"/>
                </a:lnTo>
                <a:lnTo>
                  <a:pt x="0" y="233068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grpSp>
        <p:nvGrpSpPr>
          <p:cNvPr id="113" name="Group 113"/>
          <p:cNvGrpSpPr/>
          <p:nvPr/>
        </p:nvGrpSpPr>
        <p:grpSpPr>
          <a:xfrm>
            <a:off x="948218" y="1079412"/>
            <a:ext cx="15183116" cy="5715038"/>
            <a:chOff x="0" y="-57150"/>
            <a:chExt cx="20244154" cy="8249087"/>
          </a:xfrm>
        </p:grpSpPr>
        <p:sp>
          <p:nvSpPr>
            <p:cNvPr id="114" name="TextBox 114"/>
            <p:cNvSpPr txBox="1"/>
            <p:nvPr/>
          </p:nvSpPr>
          <p:spPr>
            <a:xfrm>
              <a:off x="0" y="62051"/>
              <a:ext cx="1210037" cy="7294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4659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1581</a:t>
              </a:r>
            </a:p>
          </p:txBody>
        </p:sp>
        <p:sp>
          <p:nvSpPr>
            <p:cNvPr id="115" name="TextBox 115"/>
            <p:cNvSpPr txBox="1"/>
            <p:nvPr/>
          </p:nvSpPr>
          <p:spPr>
            <a:xfrm>
              <a:off x="2382792" y="7581100"/>
              <a:ext cx="17861362" cy="6108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328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KATALIN KARIKÓ IS AWARDED THE NOBEL </a:t>
              </a:r>
              <a:r>
                <a:rPr lang="en-US" sz="2400" dirty="0" smtClean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PRIZE</a:t>
              </a:r>
              <a:r>
                <a:rPr lang="hu-HU" sz="2400" dirty="0" smtClean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 IN PHYSIOLOGY AND MEDICINE</a:t>
              </a:r>
              <a:endParaRPr lang="en-US" sz="24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116" name="TextBox 116"/>
            <p:cNvSpPr txBox="1"/>
            <p:nvPr/>
          </p:nvSpPr>
          <p:spPr>
            <a:xfrm>
              <a:off x="2389219" y="-57150"/>
              <a:ext cx="16893669" cy="10877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328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STEPHEN BÁTHORY (1533-1586) VOIVODE OF TRANSYLVANIA ISSUES THE  CHARTER OF THE ACADEMIC COLLEGE OF CLUJ-NAPOCA IN VILNIUS. </a:t>
              </a:r>
            </a:p>
          </p:txBody>
        </p:sp>
        <p:sp>
          <p:nvSpPr>
            <p:cNvPr id="117" name="TextBox 117"/>
            <p:cNvSpPr txBox="1"/>
            <p:nvPr/>
          </p:nvSpPr>
          <p:spPr>
            <a:xfrm>
              <a:off x="0" y="7409605"/>
              <a:ext cx="1335155" cy="73404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4659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2023</a:t>
              </a:r>
            </a:p>
          </p:txBody>
        </p:sp>
        <p:sp>
          <p:nvSpPr>
            <p:cNvPr id="118" name="TextBox 118"/>
            <p:cNvSpPr txBox="1"/>
            <p:nvPr/>
          </p:nvSpPr>
          <p:spPr>
            <a:xfrm>
              <a:off x="0" y="1546583"/>
              <a:ext cx="1222492" cy="739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4659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1872</a:t>
              </a:r>
            </a:p>
          </p:txBody>
        </p:sp>
        <p:sp>
          <p:nvSpPr>
            <p:cNvPr id="119" name="TextBox 119"/>
            <p:cNvSpPr txBox="1"/>
            <p:nvPr/>
          </p:nvSpPr>
          <p:spPr>
            <a:xfrm>
              <a:off x="2389219" y="1367431"/>
              <a:ext cx="16893669" cy="10877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328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THE SECOND UNIVERSITY IN HUNGARY IS ESTABLISHED IN CLUJ-NAPOCA BEARING THE NAME OF EMPEROR FRANZ JOSEPH.</a:t>
              </a:r>
            </a:p>
          </p:txBody>
        </p:sp>
        <p:sp>
          <p:nvSpPr>
            <p:cNvPr id="120" name="TextBox 120"/>
            <p:cNvSpPr txBox="1"/>
            <p:nvPr/>
          </p:nvSpPr>
          <p:spPr>
            <a:xfrm>
              <a:off x="0" y="3253568"/>
              <a:ext cx="1335155" cy="73926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4659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1921</a:t>
              </a:r>
              <a:endParaRPr lang="en-US" sz="3328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121" name="TextBox 121"/>
            <p:cNvSpPr txBox="1"/>
            <p:nvPr/>
          </p:nvSpPr>
          <p:spPr>
            <a:xfrm>
              <a:off x="2389219" y="2796628"/>
              <a:ext cx="16562267" cy="22118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328"/>
                </a:lnSpc>
              </a:pPr>
              <a:r>
                <a:rPr lang="en-US" sz="2400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FIRST ACADEMIC YEAR AT „FRANZ JOSEPF UNIVERSITY”; A FEW YEARS LATER, THE FOUNDATION STONE OF THE UNIVERSITY IS LAID ON THE SITE OF THE CURRENT PEDIATRIC HEALTH CENTER, AND CONSTRUCTION BEGINS.</a:t>
              </a:r>
            </a:p>
            <a:p>
              <a:pPr marL="0" lvl="0" indent="0" algn="l">
                <a:lnSpc>
                  <a:spcPts val="3328"/>
                </a:lnSpc>
                <a:spcBef>
                  <a:spcPct val="0"/>
                </a:spcBef>
              </a:pPr>
              <a:endParaRPr lang="en-US" sz="2377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122" name="TextBox 122"/>
            <p:cNvSpPr txBox="1"/>
            <p:nvPr/>
          </p:nvSpPr>
          <p:spPr>
            <a:xfrm>
              <a:off x="2367411" y="4737027"/>
              <a:ext cx="17861362" cy="11755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28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ALBERT SZENT-GYÖRGYI </a:t>
              </a:r>
              <a:r>
                <a:rPr lang="hu-HU" sz="2400" dirty="0" smtClean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IS AWARDED THE </a:t>
              </a:r>
              <a:r>
                <a:rPr lang="en-US" sz="2400" dirty="0" smtClean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NOBEL </a:t>
              </a:r>
              <a:r>
                <a:rPr lang="en-US" sz="2400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PRIZE </a:t>
              </a:r>
              <a:r>
                <a:rPr lang="hu-HU" sz="2400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IN PHYSIOLOGY AND </a:t>
              </a:r>
              <a:r>
                <a:rPr lang="hu-HU" sz="2400" dirty="0" smtClean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MEDICINE</a:t>
              </a:r>
              <a:endParaRPr lang="en-US" sz="24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123" name="TextBox 123"/>
            <p:cNvSpPr txBox="1"/>
            <p:nvPr/>
          </p:nvSpPr>
          <p:spPr>
            <a:xfrm>
              <a:off x="0" y="5006631"/>
              <a:ext cx="1335155" cy="73926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4659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1937</a:t>
              </a:r>
            </a:p>
          </p:txBody>
        </p:sp>
        <p:sp>
          <p:nvSpPr>
            <p:cNvPr id="124" name="TextBox 124"/>
            <p:cNvSpPr txBox="1"/>
            <p:nvPr/>
          </p:nvSpPr>
          <p:spPr>
            <a:xfrm>
              <a:off x="14944" y="6290500"/>
              <a:ext cx="1550763" cy="73926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4659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0F2A71"/>
                  </a:solidFill>
                  <a:latin typeface="Lexend"/>
                  <a:ea typeface="Lexend"/>
                  <a:cs typeface="Lexend"/>
                  <a:sym typeface="Lexend"/>
                </a:rPr>
                <a:t>2000</a:t>
              </a:r>
            </a:p>
          </p:txBody>
        </p:sp>
        <p:sp>
          <p:nvSpPr>
            <p:cNvPr id="125" name="TextBox 125"/>
            <p:cNvSpPr txBox="1"/>
            <p:nvPr/>
          </p:nvSpPr>
          <p:spPr>
            <a:xfrm>
              <a:off x="2382792" y="6063583"/>
              <a:ext cx="16270633" cy="12216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328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0F2A71"/>
                  </a:solidFill>
                  <a:latin typeface="Lexend" panose="020B0604020202020204" charset="-18"/>
                  <a:ea typeface="Lexend"/>
                  <a:cs typeface="Lexend"/>
                  <a:sym typeface="Lexend"/>
                </a:rPr>
                <a:t>BY THE UNIFICATION OF UNIVERSITIES AND COLLEGES IN SZEGED AND HÓDMEZŐVÁSÁRHELY, THE </a:t>
              </a:r>
              <a:r>
                <a:rPr lang="en-US" sz="2400" dirty="0">
                  <a:solidFill>
                    <a:srgbClr val="0F2A71"/>
                  </a:solidFill>
                  <a:latin typeface="Lexend" panose="020B0604020202020204" charset="-18"/>
                  <a:ea typeface="Lexend Bold"/>
                  <a:cs typeface="Lexend Bold"/>
                  <a:sym typeface="Lexend Bold"/>
                </a:rPr>
                <a:t>UNIVERSITY OF SZEGED </a:t>
              </a:r>
              <a:r>
                <a:rPr lang="en-US" sz="2400" dirty="0">
                  <a:solidFill>
                    <a:srgbClr val="0F2A71"/>
                  </a:solidFill>
                  <a:latin typeface="Lexend" panose="020B0604020202020204" charset="-18"/>
                  <a:ea typeface="Lexend"/>
                  <a:cs typeface="Lexend"/>
                  <a:sym typeface="Lexend"/>
                </a:rPr>
                <a:t>IS </a:t>
              </a:r>
              <a:r>
                <a:rPr lang="en-US" sz="2400" dirty="0" smtClean="0">
                  <a:solidFill>
                    <a:srgbClr val="0F2A71"/>
                  </a:solidFill>
                  <a:latin typeface="Lexend" panose="020B0604020202020204" charset="-18"/>
                  <a:ea typeface="Lexend"/>
                  <a:cs typeface="Lexend"/>
                  <a:sym typeface="Lexend"/>
                </a:rPr>
                <a:t>ESTABLISHED</a:t>
              </a:r>
              <a:endParaRPr lang="en-US" sz="2400" dirty="0">
                <a:solidFill>
                  <a:srgbClr val="0F2A71"/>
                </a:solidFill>
                <a:latin typeface="Lexend" panose="020B0604020202020204" charset="-18"/>
                <a:ea typeface="Lexend"/>
                <a:cs typeface="Lexend"/>
                <a:sym typeface="Lexend"/>
              </a:endParaRPr>
            </a:p>
          </p:txBody>
        </p:sp>
      </p:grpSp>
      <p:sp>
        <p:nvSpPr>
          <p:cNvPr id="126" name="Freeform 126"/>
          <p:cNvSpPr/>
          <p:nvPr/>
        </p:nvSpPr>
        <p:spPr>
          <a:xfrm>
            <a:off x="6558829" y="7699073"/>
            <a:ext cx="2802422" cy="2330696"/>
          </a:xfrm>
          <a:custGeom>
            <a:avLst/>
            <a:gdLst/>
            <a:ahLst/>
            <a:cxnLst/>
            <a:rect l="l" t="t" r="r" b="b"/>
            <a:pathLst>
              <a:path w="2802422" h="2330696">
                <a:moveTo>
                  <a:pt x="0" y="0"/>
                </a:moveTo>
                <a:lnTo>
                  <a:pt x="2802422" y="0"/>
                </a:lnTo>
                <a:lnTo>
                  <a:pt x="2802422" y="2330697"/>
                </a:lnTo>
                <a:lnTo>
                  <a:pt x="0" y="233069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7" name="Freeform 127"/>
          <p:cNvSpPr/>
          <p:nvPr/>
        </p:nvSpPr>
        <p:spPr>
          <a:xfrm>
            <a:off x="13457430" y="7699073"/>
            <a:ext cx="2984127" cy="2322364"/>
          </a:xfrm>
          <a:custGeom>
            <a:avLst/>
            <a:gdLst/>
            <a:ahLst/>
            <a:cxnLst/>
            <a:rect l="l" t="t" r="r" b="b"/>
            <a:pathLst>
              <a:path w="2984127" h="2322364">
                <a:moveTo>
                  <a:pt x="0" y="0"/>
                </a:moveTo>
                <a:lnTo>
                  <a:pt x="2984128" y="0"/>
                </a:lnTo>
                <a:lnTo>
                  <a:pt x="2984128" y="2322365"/>
                </a:lnTo>
                <a:lnTo>
                  <a:pt x="0" y="232236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20938" t="-41132" r="-41335" b="-83541"/>
            </a:stretch>
          </a:blipFill>
        </p:spPr>
      </p:sp>
      <p:sp>
        <p:nvSpPr>
          <p:cNvPr id="128" name="TextBox 128"/>
          <p:cNvSpPr txBox="1"/>
          <p:nvPr/>
        </p:nvSpPr>
        <p:spPr>
          <a:xfrm>
            <a:off x="1028700" y="345795"/>
            <a:ext cx="376847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dirty="0">
                <a:solidFill>
                  <a:srgbClr val="FFFFFF"/>
                </a:solidFill>
                <a:latin typeface="Lexend"/>
                <a:ea typeface="Lexend"/>
                <a:cs typeface="Lexend"/>
                <a:sym typeface="Lexend"/>
              </a:rPr>
              <a:t>MILESTONES</a:t>
            </a:r>
          </a:p>
        </p:txBody>
      </p:sp>
      <p:grpSp>
        <p:nvGrpSpPr>
          <p:cNvPr id="129" name="Group 129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30" name="Freeform 130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xmlns="" r:embed="rId10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1" name="TextBox 131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2" name="Group 132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3" name="TextBox 133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4" name="TextBox 134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sp>
        <p:nvSpPr>
          <p:cNvPr id="135" name="Téglalap 134"/>
          <p:cNvSpPr/>
          <p:nvPr/>
        </p:nvSpPr>
        <p:spPr>
          <a:xfrm>
            <a:off x="879604" y="6918994"/>
            <a:ext cx="1114408" cy="6428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4659"/>
              </a:lnSpc>
              <a:spcBef>
                <a:spcPct val="0"/>
              </a:spcBef>
            </a:pPr>
            <a:r>
              <a:rPr lang="hu-HU" sz="3200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2025</a:t>
            </a:r>
            <a:endParaRPr lang="en-US" sz="3200" dirty="0">
              <a:solidFill>
                <a:srgbClr val="0F2A7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36" name="TextBox 115"/>
          <p:cNvSpPr txBox="1"/>
          <p:nvPr/>
        </p:nvSpPr>
        <p:spPr>
          <a:xfrm>
            <a:off x="2710471" y="7050568"/>
            <a:ext cx="13396022" cy="3912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328"/>
              </a:lnSpc>
              <a:spcBef>
                <a:spcPct val="0"/>
              </a:spcBef>
            </a:pPr>
            <a:r>
              <a:rPr lang="hu-HU" sz="2400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LÁSZLÓ KRASZNAHORKAI </a:t>
            </a:r>
            <a:r>
              <a:rPr lang="en-US" sz="2400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IS </a:t>
            </a:r>
            <a:r>
              <a:rPr lang="en-US" sz="2400" dirty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AWARDED THE NOBEL </a:t>
            </a:r>
            <a:r>
              <a:rPr lang="en-US" sz="2400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PRIZE</a:t>
            </a:r>
            <a:r>
              <a:rPr lang="hu-HU" sz="2400" dirty="0" smtClean="0">
                <a:solidFill>
                  <a:srgbClr val="0F2A71"/>
                </a:solidFill>
                <a:latin typeface="Lexend"/>
                <a:ea typeface="Lexend"/>
                <a:cs typeface="Lexend"/>
                <a:sym typeface="Lexend"/>
              </a:rPr>
              <a:t> IN LITERATURE</a:t>
            </a:r>
            <a:endParaRPr lang="en-US" sz="2400" dirty="0">
              <a:solidFill>
                <a:srgbClr val="0F2A7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  <p:extLst>
      <p:ext uri="{BB962C8B-B14F-4D97-AF65-F5344CB8AC3E}">
        <p14:creationId xmlns:p14="http://schemas.microsoft.com/office/powerpoint/2010/main" val="232845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-1" y="0"/>
            <a:ext cx="18287997" cy="10287000"/>
            <a:chOff x="0" y="0"/>
            <a:chExt cx="24650587" cy="13716000"/>
          </a:xfrm>
        </p:grpSpPr>
        <p:sp>
          <p:nvSpPr>
            <p:cNvPr id="6" name="Freeform 6"/>
            <p:cNvSpPr/>
            <p:nvPr/>
          </p:nvSpPr>
          <p:spPr>
            <a:xfrm>
              <a:off x="9503566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 flipH="1">
              <a:off x="7603468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7603468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" name="Freeform 9"/>
            <p:cNvSpPr/>
            <p:nvPr/>
          </p:nvSpPr>
          <p:spPr>
            <a:xfrm flipH="1">
              <a:off x="57033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13305300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 flipH="1">
              <a:off x="1140520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2" name="Freeform 12"/>
            <p:cNvSpPr/>
            <p:nvPr/>
          </p:nvSpPr>
          <p:spPr>
            <a:xfrm>
              <a:off x="11405202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3" name="Freeform 13"/>
            <p:cNvSpPr/>
            <p:nvPr/>
          </p:nvSpPr>
          <p:spPr>
            <a:xfrm flipH="1">
              <a:off x="9505105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4" name="Freeform 14"/>
            <p:cNvSpPr/>
            <p:nvPr/>
          </p:nvSpPr>
          <p:spPr>
            <a:xfrm>
              <a:off x="171070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5" name="Freeform 15"/>
            <p:cNvSpPr/>
            <p:nvPr/>
          </p:nvSpPr>
          <p:spPr>
            <a:xfrm flipH="1">
              <a:off x="15206937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6" name="Freeform 16"/>
            <p:cNvSpPr/>
            <p:nvPr/>
          </p:nvSpPr>
          <p:spPr>
            <a:xfrm>
              <a:off x="152069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7" name="Freeform 17"/>
            <p:cNvSpPr/>
            <p:nvPr/>
          </p:nvSpPr>
          <p:spPr>
            <a:xfrm flipH="1">
              <a:off x="13306839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 flipH="1">
              <a:off x="19008671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19008671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0" name="Freeform 20"/>
            <p:cNvSpPr/>
            <p:nvPr/>
          </p:nvSpPr>
          <p:spPr>
            <a:xfrm flipH="1">
              <a:off x="17108573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1" name="Freeform 21"/>
            <p:cNvSpPr/>
            <p:nvPr/>
          </p:nvSpPr>
          <p:spPr>
            <a:xfrm>
              <a:off x="5701832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2" name="Freeform 22"/>
            <p:cNvSpPr/>
            <p:nvPr/>
          </p:nvSpPr>
          <p:spPr>
            <a:xfrm flipH="1">
              <a:off x="3801734" y="6883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3" name="Freeform 23"/>
            <p:cNvSpPr/>
            <p:nvPr/>
          </p:nvSpPr>
          <p:spPr>
            <a:xfrm>
              <a:off x="3801734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4" name="Freeform 24"/>
            <p:cNvSpPr/>
            <p:nvPr/>
          </p:nvSpPr>
          <p:spPr>
            <a:xfrm flipH="1">
              <a:off x="1901637" y="8572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5" name="Freeform 25"/>
            <p:cNvSpPr/>
            <p:nvPr/>
          </p:nvSpPr>
          <p:spPr>
            <a:xfrm>
              <a:off x="1900097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6" name="Freeform 26"/>
            <p:cNvSpPr/>
            <p:nvPr/>
          </p:nvSpPr>
          <p:spPr>
            <a:xfrm flipH="1">
              <a:off x="0" y="685800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7" name="Freeform 27"/>
            <p:cNvSpPr/>
            <p:nvPr/>
          </p:nvSpPr>
          <p:spPr>
            <a:xfrm>
              <a:off x="0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8" name="Freeform 28"/>
            <p:cNvSpPr/>
            <p:nvPr/>
          </p:nvSpPr>
          <p:spPr>
            <a:xfrm flipH="1">
              <a:off x="22811944" y="8547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29" name="Freeform 29"/>
            <p:cNvSpPr/>
            <p:nvPr/>
          </p:nvSpPr>
          <p:spPr>
            <a:xfrm>
              <a:off x="22810405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0" name="Freeform 30"/>
            <p:cNvSpPr/>
            <p:nvPr/>
          </p:nvSpPr>
          <p:spPr>
            <a:xfrm flipH="1">
              <a:off x="20910308" y="683273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1" name="Freeform 31"/>
            <p:cNvSpPr/>
            <p:nvPr/>
          </p:nvSpPr>
          <p:spPr>
            <a:xfrm>
              <a:off x="20910308" y="852199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2" name="Freeform 32"/>
            <p:cNvSpPr/>
            <p:nvPr/>
          </p:nvSpPr>
          <p:spPr>
            <a:xfrm>
              <a:off x="9503566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3" name="Freeform 33"/>
            <p:cNvSpPr/>
            <p:nvPr/>
          </p:nvSpPr>
          <p:spPr>
            <a:xfrm flipH="1">
              <a:off x="7603468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7603468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5" name="Freeform 35"/>
            <p:cNvSpPr/>
            <p:nvPr/>
          </p:nvSpPr>
          <p:spPr>
            <a:xfrm flipH="1">
              <a:off x="57033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6" name="Freeform 36"/>
            <p:cNvSpPr/>
            <p:nvPr/>
          </p:nvSpPr>
          <p:spPr>
            <a:xfrm>
              <a:off x="13305300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7" name="Freeform 37"/>
            <p:cNvSpPr/>
            <p:nvPr/>
          </p:nvSpPr>
          <p:spPr>
            <a:xfrm flipH="1">
              <a:off x="1140520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8" name="Freeform 38"/>
            <p:cNvSpPr/>
            <p:nvPr/>
          </p:nvSpPr>
          <p:spPr>
            <a:xfrm>
              <a:off x="11405202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39" name="Freeform 39"/>
            <p:cNvSpPr/>
            <p:nvPr/>
          </p:nvSpPr>
          <p:spPr>
            <a:xfrm flipH="1">
              <a:off x="9505105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0" name="Freeform 40"/>
            <p:cNvSpPr/>
            <p:nvPr/>
          </p:nvSpPr>
          <p:spPr>
            <a:xfrm>
              <a:off x="171070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 flipH="1">
              <a:off x="15206937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2" name="Freeform 42"/>
            <p:cNvSpPr/>
            <p:nvPr/>
          </p:nvSpPr>
          <p:spPr>
            <a:xfrm>
              <a:off x="152069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3" name="Freeform 43"/>
            <p:cNvSpPr/>
            <p:nvPr/>
          </p:nvSpPr>
          <p:spPr>
            <a:xfrm flipH="1">
              <a:off x="13306839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4" name="Freeform 44"/>
            <p:cNvSpPr/>
            <p:nvPr/>
          </p:nvSpPr>
          <p:spPr>
            <a:xfrm flipH="1">
              <a:off x="19008671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9008671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6" name="Freeform 46"/>
            <p:cNvSpPr/>
            <p:nvPr/>
          </p:nvSpPr>
          <p:spPr>
            <a:xfrm flipH="1">
              <a:off x="17108573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7" name="Freeform 47"/>
            <p:cNvSpPr/>
            <p:nvPr/>
          </p:nvSpPr>
          <p:spPr>
            <a:xfrm>
              <a:off x="5701832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8" name="Freeform 48"/>
            <p:cNvSpPr/>
            <p:nvPr/>
          </p:nvSpPr>
          <p:spPr>
            <a:xfrm flipH="1">
              <a:off x="3801734" y="5052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9" name="Freeform 49"/>
            <p:cNvSpPr/>
            <p:nvPr/>
          </p:nvSpPr>
          <p:spPr>
            <a:xfrm>
              <a:off x="3801734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0" name="Freeform 50"/>
            <p:cNvSpPr/>
            <p:nvPr/>
          </p:nvSpPr>
          <p:spPr>
            <a:xfrm flipH="1">
              <a:off x="1901637" y="173978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1" name="Freeform 51"/>
            <p:cNvSpPr/>
            <p:nvPr/>
          </p:nvSpPr>
          <p:spPr>
            <a:xfrm>
              <a:off x="1900097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 flipH="1">
              <a:off x="0" y="2526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3" name="Freeform 53"/>
            <p:cNvSpPr/>
            <p:nvPr/>
          </p:nvSpPr>
          <p:spPr>
            <a:xfrm>
              <a:off x="0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4" name="Freeform 54"/>
            <p:cNvSpPr/>
            <p:nvPr/>
          </p:nvSpPr>
          <p:spPr>
            <a:xfrm flipH="1">
              <a:off x="22811944" y="1714516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5" name="Freeform 55"/>
            <p:cNvSpPr/>
            <p:nvPr/>
          </p:nvSpPr>
          <p:spPr>
            <a:xfrm>
              <a:off x="22810405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6" name="Freeform 56"/>
            <p:cNvSpPr/>
            <p:nvPr/>
          </p:nvSpPr>
          <p:spPr>
            <a:xfrm flipH="1">
              <a:off x="20910308" y="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7" name="Freeform 57"/>
            <p:cNvSpPr/>
            <p:nvPr/>
          </p:nvSpPr>
          <p:spPr>
            <a:xfrm>
              <a:off x="20910308" y="168925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8" name="Freeform 58"/>
            <p:cNvSpPr/>
            <p:nvPr/>
          </p:nvSpPr>
          <p:spPr>
            <a:xfrm>
              <a:off x="9503566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9" name="Freeform 59"/>
            <p:cNvSpPr/>
            <p:nvPr/>
          </p:nvSpPr>
          <p:spPr>
            <a:xfrm flipH="1">
              <a:off x="7603468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0" name="Freeform 60"/>
            <p:cNvSpPr/>
            <p:nvPr/>
          </p:nvSpPr>
          <p:spPr>
            <a:xfrm>
              <a:off x="7603468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1" name="Freeform 61"/>
            <p:cNvSpPr/>
            <p:nvPr/>
          </p:nvSpPr>
          <p:spPr>
            <a:xfrm flipH="1">
              <a:off x="57033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2" name="Freeform 62"/>
            <p:cNvSpPr/>
            <p:nvPr/>
          </p:nvSpPr>
          <p:spPr>
            <a:xfrm>
              <a:off x="13305300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3" name="Freeform 63"/>
            <p:cNvSpPr/>
            <p:nvPr/>
          </p:nvSpPr>
          <p:spPr>
            <a:xfrm flipH="1">
              <a:off x="1140520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4" y="1689253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4" name="Freeform 64"/>
            <p:cNvSpPr/>
            <p:nvPr/>
          </p:nvSpPr>
          <p:spPr>
            <a:xfrm>
              <a:off x="11405202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5" name="Freeform 65"/>
            <p:cNvSpPr/>
            <p:nvPr/>
          </p:nvSpPr>
          <p:spPr>
            <a:xfrm flipH="1">
              <a:off x="9505105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6" name="Freeform 66"/>
            <p:cNvSpPr/>
            <p:nvPr/>
          </p:nvSpPr>
          <p:spPr>
            <a:xfrm>
              <a:off x="171070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7" name="Freeform 67"/>
            <p:cNvSpPr/>
            <p:nvPr/>
          </p:nvSpPr>
          <p:spPr>
            <a:xfrm flipH="1">
              <a:off x="15206937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8" name="Freeform 68"/>
            <p:cNvSpPr/>
            <p:nvPr/>
          </p:nvSpPr>
          <p:spPr>
            <a:xfrm>
              <a:off x="152069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9" name="Freeform 69"/>
            <p:cNvSpPr/>
            <p:nvPr/>
          </p:nvSpPr>
          <p:spPr>
            <a:xfrm flipH="1">
              <a:off x="13306839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0" name="Freeform 70"/>
            <p:cNvSpPr/>
            <p:nvPr/>
          </p:nvSpPr>
          <p:spPr>
            <a:xfrm flipH="1">
              <a:off x="19008671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1" name="Freeform 71"/>
            <p:cNvSpPr/>
            <p:nvPr/>
          </p:nvSpPr>
          <p:spPr>
            <a:xfrm>
              <a:off x="19008671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2" name="Freeform 72"/>
            <p:cNvSpPr/>
            <p:nvPr/>
          </p:nvSpPr>
          <p:spPr>
            <a:xfrm flipH="1">
              <a:off x="17108573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3" name="Freeform 73"/>
            <p:cNvSpPr/>
            <p:nvPr/>
          </p:nvSpPr>
          <p:spPr>
            <a:xfrm>
              <a:off x="5701832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4" name="Freeform 74"/>
            <p:cNvSpPr/>
            <p:nvPr/>
          </p:nvSpPr>
          <p:spPr>
            <a:xfrm flipH="1">
              <a:off x="3801734" y="350475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5" name="Freeform 75"/>
            <p:cNvSpPr/>
            <p:nvPr/>
          </p:nvSpPr>
          <p:spPr>
            <a:xfrm>
              <a:off x="3801734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6" name="Freeform 76"/>
            <p:cNvSpPr/>
            <p:nvPr/>
          </p:nvSpPr>
          <p:spPr>
            <a:xfrm flipH="1">
              <a:off x="1901637" y="519401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7" name="Freeform 77"/>
            <p:cNvSpPr/>
            <p:nvPr/>
          </p:nvSpPr>
          <p:spPr>
            <a:xfrm>
              <a:off x="1900097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8" name="Freeform 78"/>
            <p:cNvSpPr/>
            <p:nvPr/>
          </p:nvSpPr>
          <p:spPr>
            <a:xfrm flipH="1">
              <a:off x="0" y="3479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9" name="Freeform 79"/>
            <p:cNvSpPr/>
            <p:nvPr/>
          </p:nvSpPr>
          <p:spPr>
            <a:xfrm>
              <a:off x="0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0" name="Freeform 80"/>
            <p:cNvSpPr/>
            <p:nvPr/>
          </p:nvSpPr>
          <p:spPr>
            <a:xfrm flipH="1">
              <a:off x="22811944" y="5168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1" name="Freeform 81"/>
            <p:cNvSpPr/>
            <p:nvPr/>
          </p:nvSpPr>
          <p:spPr>
            <a:xfrm>
              <a:off x="22810405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2" name="Freeform 82"/>
            <p:cNvSpPr/>
            <p:nvPr/>
          </p:nvSpPr>
          <p:spPr>
            <a:xfrm flipH="1">
              <a:off x="20910308" y="3454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3" name="Freeform 83"/>
            <p:cNvSpPr/>
            <p:nvPr/>
          </p:nvSpPr>
          <p:spPr>
            <a:xfrm>
              <a:off x="20910308" y="5143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4" name="Freeform 84"/>
            <p:cNvSpPr/>
            <p:nvPr/>
          </p:nvSpPr>
          <p:spPr>
            <a:xfrm>
              <a:off x="9503566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5" name="Freeform 85"/>
            <p:cNvSpPr/>
            <p:nvPr/>
          </p:nvSpPr>
          <p:spPr>
            <a:xfrm flipH="1">
              <a:off x="7603468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6" name="Freeform 86"/>
            <p:cNvSpPr/>
            <p:nvPr/>
          </p:nvSpPr>
          <p:spPr>
            <a:xfrm>
              <a:off x="7603468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7" name="Freeform 87"/>
            <p:cNvSpPr/>
            <p:nvPr/>
          </p:nvSpPr>
          <p:spPr>
            <a:xfrm flipH="1">
              <a:off x="57033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8" name="Freeform 88"/>
            <p:cNvSpPr/>
            <p:nvPr/>
          </p:nvSpPr>
          <p:spPr>
            <a:xfrm>
              <a:off x="13305300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89" name="Freeform 89"/>
            <p:cNvSpPr/>
            <p:nvPr/>
          </p:nvSpPr>
          <p:spPr>
            <a:xfrm flipH="1">
              <a:off x="1140520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4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4" y="1689254"/>
                  </a:lnTo>
                  <a:lnTo>
                    <a:pt x="1838644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0" name="Freeform 90"/>
            <p:cNvSpPr/>
            <p:nvPr/>
          </p:nvSpPr>
          <p:spPr>
            <a:xfrm>
              <a:off x="11405202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4" y="0"/>
                  </a:lnTo>
                  <a:lnTo>
                    <a:pt x="1838644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1" name="Freeform 91"/>
            <p:cNvSpPr/>
            <p:nvPr/>
          </p:nvSpPr>
          <p:spPr>
            <a:xfrm flipH="1">
              <a:off x="9505105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2" name="Freeform 92"/>
            <p:cNvSpPr/>
            <p:nvPr/>
          </p:nvSpPr>
          <p:spPr>
            <a:xfrm>
              <a:off x="171070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3" name="Freeform 93"/>
            <p:cNvSpPr/>
            <p:nvPr/>
          </p:nvSpPr>
          <p:spPr>
            <a:xfrm flipH="1">
              <a:off x="15206937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4" name="Freeform 94"/>
            <p:cNvSpPr/>
            <p:nvPr/>
          </p:nvSpPr>
          <p:spPr>
            <a:xfrm>
              <a:off x="152069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5" name="Freeform 95"/>
            <p:cNvSpPr/>
            <p:nvPr/>
          </p:nvSpPr>
          <p:spPr>
            <a:xfrm flipH="1">
              <a:off x="13306839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6" name="Freeform 96"/>
            <p:cNvSpPr/>
            <p:nvPr/>
          </p:nvSpPr>
          <p:spPr>
            <a:xfrm flipH="1">
              <a:off x="19008671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7" name="Freeform 97"/>
            <p:cNvSpPr/>
            <p:nvPr/>
          </p:nvSpPr>
          <p:spPr>
            <a:xfrm>
              <a:off x="19008671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8" name="Freeform 98"/>
            <p:cNvSpPr/>
            <p:nvPr/>
          </p:nvSpPr>
          <p:spPr>
            <a:xfrm flipH="1">
              <a:off x="17108573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99" name="Freeform 99"/>
            <p:cNvSpPr/>
            <p:nvPr/>
          </p:nvSpPr>
          <p:spPr>
            <a:xfrm>
              <a:off x="5701832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0" name="Freeform 100"/>
            <p:cNvSpPr/>
            <p:nvPr/>
          </p:nvSpPr>
          <p:spPr>
            <a:xfrm flipH="1">
              <a:off x="3801734" y="10337493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1" name="Freeform 101"/>
            <p:cNvSpPr/>
            <p:nvPr/>
          </p:nvSpPr>
          <p:spPr>
            <a:xfrm>
              <a:off x="3801734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2" name="Freeform 102"/>
            <p:cNvSpPr/>
            <p:nvPr/>
          </p:nvSpPr>
          <p:spPr>
            <a:xfrm flipH="1">
              <a:off x="1901637" y="1202674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3" name="Freeform 103"/>
            <p:cNvSpPr/>
            <p:nvPr/>
          </p:nvSpPr>
          <p:spPr>
            <a:xfrm>
              <a:off x="1900097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4" name="Freeform 104"/>
            <p:cNvSpPr/>
            <p:nvPr/>
          </p:nvSpPr>
          <p:spPr>
            <a:xfrm flipH="1">
              <a:off x="0" y="1031223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4"/>
                  </a:lnTo>
                  <a:lnTo>
                    <a:pt x="1838643" y="1689254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5" name="Freeform 105"/>
            <p:cNvSpPr/>
            <p:nvPr/>
          </p:nvSpPr>
          <p:spPr>
            <a:xfrm>
              <a:off x="0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6" name="Freeform 106"/>
            <p:cNvSpPr/>
            <p:nvPr/>
          </p:nvSpPr>
          <p:spPr>
            <a:xfrm flipH="1">
              <a:off x="22811944" y="12001484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7" name="Freeform 107"/>
            <p:cNvSpPr/>
            <p:nvPr/>
          </p:nvSpPr>
          <p:spPr>
            <a:xfrm>
              <a:off x="22810405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3"/>
                  </a:lnTo>
                  <a:lnTo>
                    <a:pt x="0" y="168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8" name="Freeform 108"/>
            <p:cNvSpPr/>
            <p:nvPr/>
          </p:nvSpPr>
          <p:spPr>
            <a:xfrm flipH="1">
              <a:off x="20910308" y="10286967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1838643" y="0"/>
                  </a:moveTo>
                  <a:lnTo>
                    <a:pt x="0" y="0"/>
                  </a:lnTo>
                  <a:lnTo>
                    <a:pt x="0" y="1689253"/>
                  </a:lnTo>
                  <a:lnTo>
                    <a:pt x="1838643" y="1689253"/>
                  </a:lnTo>
                  <a:lnTo>
                    <a:pt x="1838643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9" name="Freeform 109"/>
            <p:cNvSpPr/>
            <p:nvPr/>
          </p:nvSpPr>
          <p:spPr>
            <a:xfrm>
              <a:off x="20910308" y="11976220"/>
              <a:ext cx="1838643" cy="1689253"/>
            </a:xfrm>
            <a:custGeom>
              <a:avLst/>
              <a:gdLst/>
              <a:ahLst/>
              <a:cxnLst/>
              <a:rect l="l" t="t" r="r" b="b"/>
              <a:pathLst>
                <a:path w="1838643" h="1689253">
                  <a:moveTo>
                    <a:pt x="0" y="0"/>
                  </a:moveTo>
                  <a:lnTo>
                    <a:pt x="1838643" y="0"/>
                  </a:lnTo>
                  <a:lnTo>
                    <a:pt x="1838643" y="1689254"/>
                  </a:lnTo>
                  <a:lnTo>
                    <a:pt x="0" y="1689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2" name="Group 2"/>
          <p:cNvGrpSpPr/>
          <p:nvPr/>
        </p:nvGrpSpPr>
        <p:grpSpPr>
          <a:xfrm>
            <a:off x="0" y="245437"/>
            <a:ext cx="18287996" cy="783263"/>
            <a:chOff x="0" y="0"/>
            <a:chExt cx="4951509" cy="2062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51509" cy="206292"/>
            </a:xfrm>
            <a:custGeom>
              <a:avLst/>
              <a:gdLst/>
              <a:ahLst/>
              <a:cxnLst/>
              <a:rect l="l" t="t" r="r" b="b"/>
              <a:pathLst>
                <a:path w="4951509" h="206292">
                  <a:moveTo>
                    <a:pt x="0" y="0"/>
                  </a:moveTo>
                  <a:lnTo>
                    <a:pt x="4951509" y="0"/>
                  </a:lnTo>
                  <a:lnTo>
                    <a:pt x="4951509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951509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111" name="Group 111"/>
          <p:cNvGrpSpPr/>
          <p:nvPr/>
        </p:nvGrpSpPr>
        <p:grpSpPr>
          <a:xfrm>
            <a:off x="11688406" y="985659"/>
            <a:ext cx="4759919" cy="9301341"/>
            <a:chOff x="0" y="0"/>
            <a:chExt cx="1253641" cy="2449736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1253641" cy="2449736"/>
            </a:xfrm>
            <a:custGeom>
              <a:avLst/>
              <a:gdLst/>
              <a:ahLst/>
              <a:cxnLst/>
              <a:rect l="l" t="t" r="r" b="b"/>
              <a:pathLst>
                <a:path w="1253641" h="2449736">
                  <a:moveTo>
                    <a:pt x="0" y="0"/>
                  </a:moveTo>
                  <a:lnTo>
                    <a:pt x="1253641" y="0"/>
                  </a:lnTo>
                  <a:lnTo>
                    <a:pt x="1253641" y="2449736"/>
                  </a:lnTo>
                  <a:lnTo>
                    <a:pt x="0" y="2449736"/>
                  </a:lnTo>
                  <a:close/>
                </a:path>
              </a:pathLst>
            </a:custGeom>
            <a:gradFill rotWithShape="1">
              <a:gsLst>
                <a:gs pos="0">
                  <a:srgbClr val="3E599F">
                    <a:alpha val="100000"/>
                  </a:srgbClr>
                </a:gs>
                <a:gs pos="100000">
                  <a:srgbClr val="0F2A71">
                    <a:alpha val="100000"/>
                  </a:srgbClr>
                </a:gs>
              </a:gsLst>
              <a:path path="circle">
                <a:fillToRect l="50000" t="50000" r="50000" b="50000"/>
              </a:path>
            </a:gradFill>
          </p:spPr>
        </p:sp>
        <p:sp>
          <p:nvSpPr>
            <p:cNvPr id="113" name="TextBox 113"/>
            <p:cNvSpPr txBox="1"/>
            <p:nvPr/>
          </p:nvSpPr>
          <p:spPr>
            <a:xfrm>
              <a:off x="0" y="-38100"/>
              <a:ext cx="1253641" cy="248783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114" name="Group 114"/>
          <p:cNvGrpSpPr/>
          <p:nvPr/>
        </p:nvGrpSpPr>
        <p:grpSpPr>
          <a:xfrm>
            <a:off x="0" y="245437"/>
            <a:ext cx="18288000" cy="783263"/>
            <a:chOff x="0" y="0"/>
            <a:chExt cx="4816593" cy="206292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816592" cy="206292"/>
            </a:xfrm>
            <a:custGeom>
              <a:avLst/>
              <a:gdLst/>
              <a:ahLst/>
              <a:cxnLst/>
              <a:rect l="l" t="t" r="r" b="b"/>
              <a:pathLst>
                <a:path w="4816592" h="206292">
                  <a:moveTo>
                    <a:pt x="0" y="0"/>
                  </a:moveTo>
                  <a:lnTo>
                    <a:pt x="4816592" y="0"/>
                  </a:lnTo>
                  <a:lnTo>
                    <a:pt x="4816592" y="206292"/>
                  </a:lnTo>
                  <a:lnTo>
                    <a:pt x="0" y="206292"/>
                  </a:lnTo>
                  <a:close/>
                </a:path>
              </a:pathLst>
            </a:custGeom>
            <a:solidFill>
              <a:srgbClr val="0F2A71"/>
            </a:solidFill>
          </p:spPr>
        </p:sp>
        <p:sp>
          <p:nvSpPr>
            <p:cNvPr id="116" name="TextBox 116"/>
            <p:cNvSpPr txBox="1"/>
            <p:nvPr/>
          </p:nvSpPr>
          <p:spPr>
            <a:xfrm>
              <a:off x="0" y="-38100"/>
              <a:ext cx="4816593" cy="2443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19" name="TextBox 119"/>
          <p:cNvSpPr txBox="1"/>
          <p:nvPr/>
        </p:nvSpPr>
        <p:spPr>
          <a:xfrm>
            <a:off x="1028700" y="305281"/>
            <a:ext cx="7738303" cy="579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endParaRPr lang="en-US" sz="3500" dirty="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pSp>
        <p:nvGrpSpPr>
          <p:cNvPr id="128" name="Group 128"/>
          <p:cNvGrpSpPr/>
          <p:nvPr/>
        </p:nvGrpSpPr>
        <p:grpSpPr>
          <a:xfrm>
            <a:off x="14765673" y="444557"/>
            <a:ext cx="2493627" cy="385023"/>
            <a:chOff x="0" y="0"/>
            <a:chExt cx="3324836" cy="513364"/>
          </a:xfrm>
        </p:grpSpPr>
        <p:sp>
          <p:nvSpPr>
            <p:cNvPr id="129" name="Freeform 129"/>
            <p:cNvSpPr/>
            <p:nvPr/>
          </p:nvSpPr>
          <p:spPr>
            <a:xfrm>
              <a:off x="0" y="35321"/>
              <a:ext cx="1900831" cy="478043"/>
            </a:xfrm>
            <a:custGeom>
              <a:avLst/>
              <a:gdLst/>
              <a:ahLst/>
              <a:cxnLst/>
              <a:rect l="l" t="t" r="r" b="b"/>
              <a:pathLst>
                <a:path w="1900831" h="478043">
                  <a:moveTo>
                    <a:pt x="0" y="0"/>
                  </a:moveTo>
                  <a:lnTo>
                    <a:pt x="1900831" y="0"/>
                  </a:lnTo>
                  <a:lnTo>
                    <a:pt x="1900831" y="478043"/>
                  </a:lnTo>
                  <a:lnTo>
                    <a:pt x="0" y="478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 r="-123827"/>
              </a:stretch>
            </a:blipFill>
          </p:spPr>
        </p:sp>
        <p:sp>
          <p:nvSpPr>
            <p:cNvPr id="130" name="TextBox 130"/>
            <p:cNvSpPr txBox="1"/>
            <p:nvPr/>
          </p:nvSpPr>
          <p:spPr>
            <a:xfrm>
              <a:off x="1964534" y="-28575"/>
              <a:ext cx="1360301" cy="5419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UNIVERSITY</a:t>
              </a:r>
            </a:p>
            <a:p>
              <a:pPr algn="l">
                <a:lnSpc>
                  <a:spcPts val="1641"/>
                </a:lnSpc>
              </a:pPr>
              <a:r>
                <a:rPr lang="en-US" sz="1172">
                  <a:solidFill>
                    <a:srgbClr val="FFFFFF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OF SZEGED</a:t>
              </a:r>
            </a:p>
          </p:txBody>
        </p:sp>
      </p:grpSp>
      <p:grpSp>
        <p:nvGrpSpPr>
          <p:cNvPr id="131" name="Group 131"/>
          <p:cNvGrpSpPr/>
          <p:nvPr/>
        </p:nvGrpSpPr>
        <p:grpSpPr>
          <a:xfrm rot="-10800000">
            <a:off x="16864924" y="1624921"/>
            <a:ext cx="765808" cy="8775205"/>
            <a:chOff x="0" y="0"/>
            <a:chExt cx="1021077" cy="11700274"/>
          </a:xfrm>
        </p:grpSpPr>
        <p:sp>
          <p:nvSpPr>
            <p:cNvPr id="132" name="TextBox 132"/>
            <p:cNvSpPr txBox="1"/>
            <p:nvPr/>
          </p:nvSpPr>
          <p:spPr>
            <a:xfrm rot="-5400000">
              <a:off x="-2784738" y="3205108"/>
              <a:ext cx="7010923" cy="600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78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041273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UNIVERSITY OF SZEGED</a:t>
              </a:r>
            </a:p>
          </p:txBody>
        </p:sp>
        <p:sp>
          <p:nvSpPr>
            <p:cNvPr id="133" name="TextBox 133"/>
            <p:cNvSpPr txBox="1"/>
            <p:nvPr/>
          </p:nvSpPr>
          <p:spPr>
            <a:xfrm rot="-5400000">
              <a:off x="-3877697" y="7345058"/>
              <a:ext cx="8194812" cy="51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>
                  <a:solidFill>
                    <a:srgbClr val="A6A6A6"/>
                  </a:solidFill>
                  <a:latin typeface="Open Sans"/>
                  <a:ea typeface="Open Sans"/>
                  <a:cs typeface="Open Sans"/>
                  <a:sym typeface="Open Sans"/>
                </a:rPr>
                <a:t>UNIVERSITAS SCIENTIARUM SZEGEDIENSIS</a:t>
              </a:r>
            </a:p>
          </p:txBody>
        </p:sp>
      </p:grpSp>
      <p:sp>
        <p:nvSpPr>
          <p:cNvPr id="117" name="Téglalap 116"/>
          <p:cNvSpPr/>
          <p:nvPr/>
        </p:nvSpPr>
        <p:spPr>
          <a:xfrm>
            <a:off x="512843" y="1526095"/>
            <a:ext cx="6801131" cy="8463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0F2A71"/>
                </a:solidFill>
                <a:latin typeface="Lexend" panose="020B0604020202020204" charset="-18"/>
              </a:rPr>
              <a:t>one </a:t>
            </a:r>
            <a:r>
              <a:rPr lang="en-US" sz="3200" dirty="0">
                <a:solidFill>
                  <a:srgbClr val="0F2A71"/>
                </a:solidFill>
                <a:latin typeface="Lexend" panose="020B0604020202020204" charset="-18"/>
              </a:rPr>
              <a:t>of the largest domestic higher education institutions in </a:t>
            </a:r>
            <a:r>
              <a:rPr lang="en-US" sz="3200" dirty="0" smtClean="0">
                <a:solidFill>
                  <a:srgbClr val="0F2A71"/>
                </a:solidFill>
                <a:latin typeface="Lexend" panose="020B0604020202020204" charset="-18"/>
              </a:rPr>
              <a:t>Hungary</a:t>
            </a:r>
            <a:endParaRPr lang="hu-HU" sz="32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0F2A71"/>
                </a:solidFill>
                <a:latin typeface="Lexend" panose="020B0604020202020204" charset="-18"/>
              </a:rPr>
              <a:t>2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5</a:t>
            </a:r>
            <a:r>
              <a:rPr lang="en-US" sz="3200" dirty="0" smtClean="0">
                <a:solidFill>
                  <a:srgbClr val="0F2A71"/>
                </a:solidFill>
                <a:latin typeface="Lexend" panose="020B0604020202020204" charset="-18"/>
              </a:rPr>
              <a:t>,000 </a:t>
            </a:r>
            <a:r>
              <a:rPr lang="en-US" sz="3200" dirty="0">
                <a:solidFill>
                  <a:srgbClr val="0F2A71"/>
                </a:solidFill>
                <a:latin typeface="Lexend" panose="020B0604020202020204" charset="-18"/>
              </a:rPr>
              <a:t>students, </a:t>
            </a:r>
            <a:r>
              <a:rPr lang="hu-HU" sz="3200" dirty="0" err="1" smtClean="0">
                <a:solidFill>
                  <a:srgbClr val="0F2A71"/>
                </a:solidFill>
                <a:latin typeface="Lexend" panose="020B0604020202020204" charset="-18"/>
              </a:rPr>
              <a:t>including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en-US" sz="3200" dirty="0" smtClean="0">
                <a:solidFill>
                  <a:srgbClr val="0F2A71"/>
                </a:solidFill>
                <a:latin typeface="Lexend" panose="020B0604020202020204" charset="-18"/>
              </a:rPr>
              <a:t>5,000 </a:t>
            </a:r>
            <a:r>
              <a:rPr lang="hu-HU" sz="3200" dirty="0" err="1" smtClean="0">
                <a:solidFill>
                  <a:srgbClr val="0F2A71"/>
                </a:solidFill>
                <a:latin typeface="Lexend" panose="020B0604020202020204" charset="-18"/>
              </a:rPr>
              <a:t>international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0F2A71"/>
                </a:solidFill>
                <a:latin typeface="Lexend" panose="020B0604020202020204" charset="-18"/>
              </a:rPr>
              <a:t>offers </a:t>
            </a:r>
            <a:r>
              <a:rPr lang="en-US" sz="3200" dirty="0">
                <a:solidFill>
                  <a:srgbClr val="0F2A71"/>
                </a:solidFill>
                <a:latin typeface="Lexend" panose="020B0604020202020204" charset="-18"/>
              </a:rPr>
              <a:t>quality education at all levels (Bachelor’s, Master’s, Doctorate</a:t>
            </a:r>
            <a:r>
              <a:rPr lang="en-US" sz="3200" dirty="0" smtClean="0">
                <a:solidFill>
                  <a:srgbClr val="0F2A71"/>
                </a:solidFill>
                <a:latin typeface="Lexend" panose="020B0604020202020204" charset="-18"/>
              </a:rPr>
              <a:t>)</a:t>
            </a:r>
            <a:endParaRPr lang="hu-HU" sz="32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0F2A71"/>
                </a:solidFill>
                <a:latin typeface="Lexend" panose="020B0604020202020204" charset="-18"/>
              </a:rPr>
              <a:t>more </a:t>
            </a:r>
            <a:r>
              <a:rPr lang="en-US" sz="3200" dirty="0">
                <a:solidFill>
                  <a:srgbClr val="0F2A71"/>
                </a:solidFill>
                <a:latin typeface="Lexend" panose="020B0604020202020204" charset="-18"/>
              </a:rPr>
              <a:t>than </a:t>
            </a:r>
            <a:r>
              <a:rPr lang="en-US" sz="3200" dirty="0" smtClean="0">
                <a:solidFill>
                  <a:srgbClr val="0F2A71"/>
                </a:solidFill>
                <a:latin typeface="Lexend" panose="020B0604020202020204" charset="-18"/>
              </a:rPr>
              <a:t>70</a:t>
            </a:r>
            <a:r>
              <a:rPr lang="en-US" sz="3200" dirty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hu-HU" sz="3200" dirty="0" smtClean="0">
                <a:solidFill>
                  <a:srgbClr val="0F2A71"/>
                </a:solidFill>
                <a:latin typeface="Lexend" panose="020B0604020202020204" charset="-18"/>
              </a:rPr>
              <a:t>i</a:t>
            </a:r>
            <a:r>
              <a:rPr lang="en-US" sz="3200" dirty="0" err="1" smtClean="0">
                <a:solidFill>
                  <a:srgbClr val="0F2A71"/>
                </a:solidFill>
                <a:latin typeface="Lexend" panose="020B0604020202020204" charset="-18"/>
              </a:rPr>
              <a:t>nternational</a:t>
            </a:r>
            <a:r>
              <a:rPr lang="en-US" sz="3200" dirty="0" smtClean="0">
                <a:solidFill>
                  <a:srgbClr val="0F2A71"/>
                </a:solidFill>
                <a:latin typeface="Lexend" panose="020B0604020202020204" charset="-18"/>
              </a:rPr>
              <a:t> </a:t>
            </a:r>
            <a:r>
              <a:rPr lang="en-US" sz="3200" dirty="0">
                <a:solidFill>
                  <a:srgbClr val="0F2A71"/>
                </a:solidFill>
                <a:latin typeface="Lexend" panose="020B0604020202020204" charset="-18"/>
              </a:rPr>
              <a:t>full-time </a:t>
            </a:r>
            <a:r>
              <a:rPr lang="en-US" sz="3200" dirty="0" err="1">
                <a:solidFill>
                  <a:srgbClr val="0F2A71"/>
                </a:solidFill>
                <a:latin typeface="Lexend" panose="020B0604020202020204" charset="-18"/>
              </a:rPr>
              <a:t>programmes</a:t>
            </a:r>
            <a:r>
              <a:rPr lang="en-US" sz="3200" dirty="0" smtClean="0">
                <a:solidFill>
                  <a:srgbClr val="0F2A71"/>
                </a:solidFill>
                <a:latin typeface="Lexend" panose="020B0604020202020204" charset="-18"/>
              </a:rPr>
              <a:t> in </a:t>
            </a:r>
            <a:r>
              <a:rPr lang="en-US" sz="3200" dirty="0">
                <a:solidFill>
                  <a:srgbClr val="0F2A71"/>
                </a:solidFill>
                <a:latin typeface="Lexend" panose="020B0604020202020204" charset="-18"/>
              </a:rPr>
              <a:t>English or in other foreign </a:t>
            </a:r>
            <a:r>
              <a:rPr lang="en-US" sz="3200" dirty="0" smtClean="0">
                <a:solidFill>
                  <a:srgbClr val="0F2A71"/>
                </a:solidFill>
                <a:latin typeface="Lexend" panose="020B0604020202020204" charset="-18"/>
              </a:rPr>
              <a:t>languages</a:t>
            </a:r>
            <a:endParaRPr lang="hu-HU" sz="3200" dirty="0" smtClean="0">
              <a:solidFill>
                <a:srgbClr val="0F2A71"/>
              </a:solidFill>
              <a:latin typeface="Lexend" panose="020B0604020202020204" charset="-1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0F2A71"/>
                </a:solidFill>
                <a:latin typeface="Lexend" panose="020B0604020202020204" charset="-18"/>
              </a:rPr>
              <a:t>has </a:t>
            </a:r>
            <a:r>
              <a:rPr lang="en-US" sz="3200" dirty="0">
                <a:solidFill>
                  <a:srgbClr val="0F2A71"/>
                </a:solidFill>
                <a:latin typeface="Lexend" panose="020B0604020202020204" charset="-18"/>
              </a:rPr>
              <a:t>150+ active bilateral agreements </a:t>
            </a:r>
            <a:r>
              <a:rPr lang="en-US" sz="3200" dirty="0" smtClean="0">
                <a:solidFill>
                  <a:srgbClr val="0F2A71"/>
                </a:solidFill>
                <a:latin typeface="Lexend" panose="020B0604020202020204" charset="-18"/>
              </a:rPr>
              <a:t>with </a:t>
            </a:r>
            <a:r>
              <a:rPr lang="en-US" sz="3200" dirty="0">
                <a:solidFill>
                  <a:srgbClr val="0F2A71"/>
                </a:solidFill>
                <a:latin typeface="Lexend" panose="020B0604020202020204" charset="-18"/>
              </a:rPr>
              <a:t>institutions in more than 50 </a:t>
            </a:r>
            <a:r>
              <a:rPr lang="en-US" sz="3200" dirty="0" smtClean="0">
                <a:solidFill>
                  <a:srgbClr val="0F2A71"/>
                </a:solidFill>
                <a:latin typeface="Lexend" panose="020B0604020202020204" charset="-18"/>
              </a:rPr>
              <a:t>countries, </a:t>
            </a:r>
            <a:r>
              <a:rPr lang="en-US" sz="3200" dirty="0">
                <a:solidFill>
                  <a:srgbClr val="0F2A71"/>
                </a:solidFill>
                <a:latin typeface="Lexend" panose="020B0604020202020204" charset="-18"/>
              </a:rPr>
              <a:t>and it is affiliated with 558 Erasmus+ partner institutions </a:t>
            </a:r>
            <a:endParaRPr lang="hu-HU" sz="3200" dirty="0">
              <a:solidFill>
                <a:srgbClr val="0F2A71"/>
              </a:solidFill>
              <a:latin typeface="Lexend" panose="020B0604020202020204" charset="-18"/>
            </a:endParaRPr>
          </a:p>
        </p:txBody>
      </p:sp>
      <p:pic>
        <p:nvPicPr>
          <p:cNvPr id="118" name="Kép 1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674" y="3750594"/>
            <a:ext cx="9273372" cy="6184179"/>
          </a:xfrm>
          <a:prstGeom prst="rect">
            <a:avLst/>
          </a:prstGeom>
        </p:spPr>
      </p:pic>
      <p:sp>
        <p:nvSpPr>
          <p:cNvPr id="127" name="TextBox 140"/>
          <p:cNvSpPr txBox="1"/>
          <p:nvPr/>
        </p:nvSpPr>
        <p:spPr>
          <a:xfrm>
            <a:off x="1028700" y="305281"/>
            <a:ext cx="15533292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dirty="0">
                <a:solidFill>
                  <a:srgbClr val="FFFFFF"/>
                </a:solidFill>
                <a:latin typeface="Lexend"/>
                <a:ea typeface="Lexend"/>
                <a:cs typeface="Lexend"/>
                <a:sym typeface="Lexend"/>
              </a:rPr>
              <a:t>INTERNATIONAL RELATIONS</a:t>
            </a:r>
          </a:p>
        </p:txBody>
      </p:sp>
    </p:spTree>
    <p:extLst>
      <p:ext uri="{BB962C8B-B14F-4D97-AF65-F5344CB8AC3E}">
        <p14:creationId xmlns:p14="http://schemas.microsoft.com/office/powerpoint/2010/main" val="116437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</TotalTime>
  <Words>1717</Words>
  <Application>Microsoft Office PowerPoint</Application>
  <PresentationFormat>Egyéni</PresentationFormat>
  <Paragraphs>395</Paragraphs>
  <Slides>27</Slides>
  <Notes>11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10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27</vt:i4>
      </vt:variant>
    </vt:vector>
  </HeadingPairs>
  <TitlesOfParts>
    <vt:vector size="38" baseType="lpstr">
      <vt:lpstr>Lexend Light</vt:lpstr>
      <vt:lpstr>Times New Roman</vt:lpstr>
      <vt:lpstr>Lexend</vt:lpstr>
      <vt:lpstr>Open Sans</vt:lpstr>
      <vt:lpstr>Calibri</vt:lpstr>
      <vt:lpstr>Wingdings</vt:lpstr>
      <vt:lpstr>Arial</vt:lpstr>
      <vt:lpstr>Lexend Bold</vt:lpstr>
      <vt:lpstr>Open Sans Bold</vt:lpstr>
      <vt:lpstr>Majesty</vt:lpstr>
      <vt:lpstr>Office Theme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SZTE ENG - mienké</dc:title>
  <dc:creator>Csukás Alexandra</dc:creator>
  <cp:lastModifiedBy>Farkas Fanni</cp:lastModifiedBy>
  <cp:revision>89</cp:revision>
  <dcterms:created xsi:type="dcterms:W3CDTF">2006-08-16T00:00:00Z</dcterms:created>
  <dcterms:modified xsi:type="dcterms:W3CDTF">2026-02-09T14:46:13Z</dcterms:modified>
  <dc:identifier>DAGIYdmYtE4</dc:identifier>
</cp:coreProperties>
</file>